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48"/>
  </p:notesMasterIdLst>
  <p:sldIdLst>
    <p:sldId id="256" r:id="rId2"/>
    <p:sldId id="289" r:id="rId3"/>
    <p:sldId id="486" r:id="rId4"/>
    <p:sldId id="485" r:id="rId5"/>
    <p:sldId id="487" r:id="rId6"/>
    <p:sldId id="492" r:id="rId7"/>
    <p:sldId id="458" r:id="rId8"/>
    <p:sldId id="491" r:id="rId9"/>
    <p:sldId id="490" r:id="rId10"/>
    <p:sldId id="484" r:id="rId11"/>
    <p:sldId id="462" r:id="rId12"/>
    <p:sldId id="497" r:id="rId13"/>
    <p:sldId id="494" r:id="rId14"/>
    <p:sldId id="269" r:id="rId15"/>
    <p:sldId id="270" r:id="rId16"/>
    <p:sldId id="271" r:id="rId17"/>
    <p:sldId id="267" r:id="rId18"/>
    <p:sldId id="258" r:id="rId19"/>
    <p:sldId id="265" r:id="rId20"/>
    <p:sldId id="266" r:id="rId21"/>
    <p:sldId id="264" r:id="rId22"/>
    <p:sldId id="281" r:id="rId23"/>
    <p:sldId id="467" r:id="rId24"/>
    <p:sldId id="282" r:id="rId25"/>
    <p:sldId id="478" r:id="rId26"/>
    <p:sldId id="464" r:id="rId27"/>
    <p:sldId id="483" r:id="rId28"/>
    <p:sldId id="498" r:id="rId29"/>
    <p:sldId id="261" r:id="rId30"/>
    <p:sldId id="481" r:id="rId31"/>
    <p:sldId id="468" r:id="rId32"/>
    <p:sldId id="495" r:id="rId33"/>
    <p:sldId id="499" r:id="rId34"/>
    <p:sldId id="496" r:id="rId35"/>
    <p:sldId id="273" r:id="rId36"/>
    <p:sldId id="274" r:id="rId37"/>
    <p:sldId id="470" r:id="rId38"/>
    <p:sldId id="276" r:id="rId39"/>
    <p:sldId id="277" r:id="rId40"/>
    <p:sldId id="278" r:id="rId41"/>
    <p:sldId id="279" r:id="rId42"/>
    <p:sldId id="471" r:id="rId43"/>
    <p:sldId id="469" r:id="rId44"/>
    <p:sldId id="479" r:id="rId45"/>
    <p:sldId id="500" r:id="rId46"/>
    <p:sldId id="493" r:id="rId47"/>
  </p:sldIdLst>
  <p:sldSz cx="9144000" cy="5143500" type="screen16x9"/>
  <p:notesSz cx="5143500" cy="9144000"/>
  <p:defaultTextStyle>
    <a:defPPr>
      <a:defRPr lang="de-DE"/>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315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122"/>
    <p:restoredTop sz="90423"/>
  </p:normalViewPr>
  <p:slideViewPr>
    <p:cSldViewPr>
      <p:cViewPr>
        <p:scale>
          <a:sx n="150" d="100"/>
          <a:sy n="150" d="100"/>
        </p:scale>
        <p:origin x="200" y="128"/>
      </p:cViewPr>
      <p:guideLst>
        <p:guide orient="horz" pos="1620"/>
        <p:guide pos="3152"/>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22885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2913063" y="0"/>
            <a:ext cx="2228850" cy="458788"/>
          </a:xfrm>
          <a:prstGeom prst="rect">
            <a:avLst/>
          </a:prstGeom>
        </p:spPr>
        <p:txBody>
          <a:bodyPr vert="horz" lIns="91440" tIns="45720" rIns="91440" bIns="45720" rtlCol="0"/>
          <a:lstStyle>
            <a:lvl1pPr algn="r">
              <a:defRPr sz="1200"/>
            </a:lvl1pPr>
          </a:lstStyle>
          <a:p>
            <a:fld id="{3FB71C9F-38C0-7541-8185-7182456308B3}" type="datetimeFigureOut">
              <a:rPr lang="en-US" smtClean="0"/>
              <a:t>3/21/22</a:t>
            </a:fld>
            <a:endParaRPr lang="en-US"/>
          </a:p>
        </p:txBody>
      </p:sp>
      <p:sp>
        <p:nvSpPr>
          <p:cNvPr id="4" name="Slide Image Placeholder 3"/>
          <p:cNvSpPr>
            <a:spLocks noGrp="1" noRot="1" noChangeAspect="1"/>
          </p:cNvSpPr>
          <p:nvPr>
            <p:ph type="sldImg" idx="2"/>
          </p:nvPr>
        </p:nvSpPr>
        <p:spPr>
          <a:xfrm>
            <a:off x="-17145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514350" y="4400550"/>
            <a:ext cx="41148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22885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2913063" y="8685213"/>
            <a:ext cx="2228850" cy="458787"/>
          </a:xfrm>
          <a:prstGeom prst="rect">
            <a:avLst/>
          </a:prstGeom>
        </p:spPr>
        <p:txBody>
          <a:bodyPr vert="horz" lIns="91440" tIns="45720" rIns="91440" bIns="45720" rtlCol="0" anchor="b"/>
          <a:lstStyle>
            <a:lvl1pPr algn="r">
              <a:defRPr sz="1200"/>
            </a:lvl1pPr>
          </a:lstStyle>
          <a:p>
            <a:fld id="{83FA6BD1-2F9D-8844-945B-D1E36BB4EDDA}" type="slidenum">
              <a:rPr lang="en-US" smtClean="0"/>
              <a:t>‹#›</a:t>
            </a:fld>
            <a:endParaRPr lang="en-US"/>
          </a:p>
        </p:txBody>
      </p:sp>
    </p:spTree>
    <p:extLst>
      <p:ext uri="{BB962C8B-B14F-4D97-AF65-F5344CB8AC3E}">
        <p14:creationId xmlns:p14="http://schemas.microsoft.com/office/powerpoint/2010/main" val="20653348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www.nature.com/articles/s41592-021-01254-9?proof=t%29#Sec14"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 introducing RNA-</a:t>
            </a:r>
            <a:r>
              <a:rPr lang="en-GB" sz="1200" b="0" i="0" kern="1200" dirty="0" err="1">
                <a:solidFill>
                  <a:schemeClr val="tx1"/>
                </a:solidFill>
                <a:effectLst/>
                <a:latin typeface="+mn-lt"/>
                <a:ea typeface="+mn-ea"/>
                <a:cs typeface="+mn-cs"/>
              </a:rPr>
              <a:t>seq</a:t>
            </a:r>
            <a:r>
              <a:rPr lang="en-GB" sz="1200" b="0" i="0" kern="1200" dirty="0">
                <a:solidFill>
                  <a:schemeClr val="tx1"/>
                </a:solidFill>
                <a:effectLst/>
                <a:latin typeface="+mn-lt"/>
                <a:ea typeface="+mn-ea"/>
                <a:cs typeface="+mn-cs"/>
              </a:rPr>
              <a:t> and read processing and mapping please</a:t>
            </a:r>
            <a:endParaRPr lang="en-US" dirty="0"/>
          </a:p>
        </p:txBody>
      </p:sp>
      <p:sp>
        <p:nvSpPr>
          <p:cNvPr id="4" name="Slide Number Placeholder 3"/>
          <p:cNvSpPr>
            <a:spLocks noGrp="1"/>
          </p:cNvSpPr>
          <p:nvPr>
            <p:ph type="sldNum" sz="quarter" idx="5"/>
          </p:nvPr>
        </p:nvSpPr>
        <p:spPr/>
        <p:txBody>
          <a:bodyPr/>
          <a:lstStyle/>
          <a:p>
            <a:fld id="{83FA6BD1-2F9D-8844-945B-D1E36BB4EDDA}" type="slidenum">
              <a:rPr lang="en-US" smtClean="0"/>
              <a:t>2</a:t>
            </a:fld>
            <a:endParaRPr lang="en-US"/>
          </a:p>
        </p:txBody>
      </p:sp>
    </p:spTree>
    <p:extLst>
      <p:ext uri="{BB962C8B-B14F-4D97-AF65-F5344CB8AC3E}">
        <p14:creationId xmlns:p14="http://schemas.microsoft.com/office/powerpoint/2010/main" val="24267750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3FA6BD1-2F9D-8844-945B-D1E36BB4EDDA}" type="slidenum">
              <a:rPr lang="en-US" smtClean="0"/>
              <a:t>7</a:t>
            </a:fld>
            <a:endParaRPr lang="en-US"/>
          </a:p>
        </p:txBody>
      </p:sp>
    </p:spTree>
    <p:extLst>
      <p:ext uri="{BB962C8B-B14F-4D97-AF65-F5344CB8AC3E}">
        <p14:creationId xmlns:p14="http://schemas.microsoft.com/office/powerpoint/2010/main" val="25032232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Manual sequential running every step of the workflow</a:t>
            </a:r>
          </a:p>
          <a:p>
            <a:r>
              <a:rPr lang="en-GB" dirty="0"/>
              <a:t>B: Traditional pipeline implementations, with scripts/make files - conditional to compute environment, sensible changes</a:t>
            </a:r>
          </a:p>
          <a:p>
            <a:r>
              <a:rPr lang="en-GB" dirty="0"/>
              <a:t>C: </a:t>
            </a:r>
          </a:p>
          <a:p>
            <a:endParaRPr lang="en-GB" dirty="0"/>
          </a:p>
          <a:p>
            <a:r>
              <a:rPr lang="en-GB" dirty="0"/>
              <a:t>A &gt; B: much simpler to repeat the process </a:t>
            </a:r>
          </a:p>
          <a:p>
            <a:endParaRPr lang="en-GB" dirty="0"/>
          </a:p>
          <a:p>
            <a:r>
              <a:rPr lang="en-GB" dirty="0"/>
              <a:t>Requirements are portable as it use Software environments or containers </a:t>
            </a:r>
          </a:p>
          <a:p>
            <a:r>
              <a:rPr lang="en-US" dirty="0"/>
              <a:t>Manager deal with task scheduling, scalability is not an issue anymore </a:t>
            </a:r>
          </a:p>
        </p:txBody>
      </p:sp>
      <p:sp>
        <p:nvSpPr>
          <p:cNvPr id="4" name="Slide Number Placeholder 3"/>
          <p:cNvSpPr>
            <a:spLocks noGrp="1"/>
          </p:cNvSpPr>
          <p:nvPr>
            <p:ph type="sldNum" sz="quarter" idx="5"/>
          </p:nvPr>
        </p:nvSpPr>
        <p:spPr/>
        <p:txBody>
          <a:bodyPr/>
          <a:lstStyle/>
          <a:p>
            <a:fld id="{83FA6BD1-2F9D-8844-945B-D1E36BB4EDDA}" type="slidenum">
              <a:rPr lang="en-US" smtClean="0"/>
              <a:t>17</a:t>
            </a:fld>
            <a:endParaRPr lang="en-US"/>
          </a:p>
        </p:txBody>
      </p:sp>
    </p:spTree>
    <p:extLst>
      <p:ext uri="{BB962C8B-B14F-4D97-AF65-F5344CB8AC3E}">
        <p14:creationId xmlns:p14="http://schemas.microsoft.com/office/powerpoint/2010/main" val="9106304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dirty="0" err="1"/>
              <a:t>Dask</a:t>
            </a:r>
            <a:endParaRPr lang="en-US" dirty="0"/>
          </a:p>
          <a:p>
            <a:r>
              <a:rPr lang="en-US" dirty="0"/>
              <a:t>- Drake</a:t>
            </a:r>
          </a:p>
        </p:txBody>
      </p:sp>
      <p:sp>
        <p:nvSpPr>
          <p:cNvPr id="4" name="Slide Number Placeholder 3"/>
          <p:cNvSpPr>
            <a:spLocks noGrp="1"/>
          </p:cNvSpPr>
          <p:nvPr>
            <p:ph type="sldNum" sz="quarter" idx="5"/>
          </p:nvPr>
        </p:nvSpPr>
        <p:spPr/>
        <p:txBody>
          <a:bodyPr/>
          <a:lstStyle/>
          <a:p>
            <a:fld id="{83FA6BD1-2F9D-8844-945B-D1E36BB4EDDA}" type="slidenum">
              <a:rPr lang="en-US" smtClean="0"/>
              <a:t>18</a:t>
            </a:fld>
            <a:endParaRPr lang="en-US"/>
          </a:p>
        </p:txBody>
      </p:sp>
    </p:spTree>
    <p:extLst>
      <p:ext uri="{BB962C8B-B14F-4D97-AF65-F5344CB8AC3E}">
        <p14:creationId xmlns:p14="http://schemas.microsoft.com/office/powerpoint/2010/main" val="471259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Galaxy is interesting for users how don’t want to code. The tradeoff is having to upload data to external servers.</a:t>
            </a:r>
          </a:p>
          <a:p>
            <a:r>
              <a:rPr lang="en-US" dirty="0"/>
              <a:t>Galaxy is also interesting as way to make workflows easily accessible to others.</a:t>
            </a:r>
          </a:p>
          <a:p>
            <a:r>
              <a:rPr lang="en-US" dirty="0"/>
              <a:t>One barrier right now is that there many instances of galaxy, supporting different tools </a:t>
            </a:r>
          </a:p>
        </p:txBody>
      </p:sp>
      <p:sp>
        <p:nvSpPr>
          <p:cNvPr id="4" name="Slide Number Placeholder 3"/>
          <p:cNvSpPr>
            <a:spLocks noGrp="1"/>
          </p:cNvSpPr>
          <p:nvPr>
            <p:ph type="sldNum" sz="quarter" idx="5"/>
          </p:nvPr>
        </p:nvSpPr>
        <p:spPr/>
        <p:txBody>
          <a:bodyPr/>
          <a:lstStyle/>
          <a:p>
            <a:fld id="{83FA6BD1-2F9D-8844-945B-D1E36BB4EDDA}" type="slidenum">
              <a:rPr lang="en-US" smtClean="0"/>
              <a:t>19</a:t>
            </a:fld>
            <a:endParaRPr lang="en-US"/>
          </a:p>
        </p:txBody>
      </p:sp>
    </p:spTree>
    <p:extLst>
      <p:ext uri="{BB962C8B-B14F-4D97-AF65-F5344CB8AC3E}">
        <p14:creationId xmlns:p14="http://schemas.microsoft.com/office/powerpoint/2010/main" val="19922497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Lugi</a:t>
            </a:r>
            <a:r>
              <a:rPr lang="en-US" dirty="0"/>
              <a:t> and many others</a:t>
            </a:r>
          </a:p>
        </p:txBody>
      </p:sp>
      <p:sp>
        <p:nvSpPr>
          <p:cNvPr id="4" name="Slide Number Placeholder 3"/>
          <p:cNvSpPr>
            <a:spLocks noGrp="1"/>
          </p:cNvSpPr>
          <p:nvPr>
            <p:ph type="sldNum" sz="quarter" idx="5"/>
          </p:nvPr>
        </p:nvSpPr>
        <p:spPr/>
        <p:txBody>
          <a:bodyPr/>
          <a:lstStyle/>
          <a:p>
            <a:fld id="{83FA6BD1-2F9D-8844-945B-D1E36BB4EDDA}" type="slidenum">
              <a:rPr lang="en-US" smtClean="0"/>
              <a:t>20</a:t>
            </a:fld>
            <a:endParaRPr lang="en-US"/>
          </a:p>
        </p:txBody>
      </p:sp>
    </p:spTree>
    <p:extLst>
      <p:ext uri="{BB962C8B-B14F-4D97-AF65-F5344CB8AC3E}">
        <p14:creationId xmlns:p14="http://schemas.microsoft.com/office/powerpoint/2010/main" val="14800648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Please refer to Supplementary Table </a:t>
            </a:r>
            <a:r>
              <a:rPr lang="en-GB" dirty="0">
                <a:hlinkClick r:id="rId3"/>
              </a:rPr>
              <a:t>1</a:t>
            </a:r>
            <a:r>
              <a:rPr lang="en-GB" dirty="0"/>
              <a:t> for details. This information is based on online documentation and manuscripts and may not be reflective of the current state of the projects. Scores for Galaxy are based on the graphical user interface.</a:t>
            </a:r>
          </a:p>
          <a:p>
            <a:r>
              <a:rPr lang="en-GB" baseline="30000" dirty="0" err="1"/>
              <a:t>a</a:t>
            </a:r>
            <a:r>
              <a:rPr lang="en-GB" dirty="0" err="1"/>
              <a:t>Ease</a:t>
            </a:r>
            <a:r>
              <a:rPr lang="en-GB" dirty="0"/>
              <a:t> of use: graphical interface with execution environment (score of 3), programming interface with in-built execution environment (score of 2), separated development and execution environment (score of 1).</a:t>
            </a:r>
          </a:p>
          <a:p>
            <a:r>
              <a:rPr lang="en-GB" baseline="30000" dirty="0" err="1"/>
              <a:t>b</a:t>
            </a:r>
            <a:r>
              <a:rPr lang="en-GB" dirty="0" err="1"/>
              <a:t>Expressiveness</a:t>
            </a:r>
            <a:r>
              <a:rPr lang="en-GB" dirty="0"/>
              <a:t>: based on an existing programming language (3) or a new language or restricted vocabulary (2), primary interaction with graphical user interface (1).</a:t>
            </a:r>
          </a:p>
          <a:p>
            <a:r>
              <a:rPr lang="en-GB" baseline="30000" dirty="0" err="1"/>
              <a:t>c</a:t>
            </a:r>
            <a:r>
              <a:rPr lang="en-GB" dirty="0" err="1"/>
              <a:t>Portability</a:t>
            </a:r>
            <a:r>
              <a:rPr lang="en-GB" dirty="0"/>
              <a:t>: integration with three or more container and package manager platforms (3), two platforms are supported (2), one platform is supported (1).</a:t>
            </a:r>
          </a:p>
          <a:p>
            <a:r>
              <a:rPr lang="en-GB" baseline="30000" dirty="0" err="1"/>
              <a:t>d</a:t>
            </a:r>
            <a:r>
              <a:rPr lang="en-GB" dirty="0" err="1"/>
              <a:t>Scalability</a:t>
            </a:r>
            <a:r>
              <a:rPr lang="en-GB" dirty="0"/>
              <a:t>: considers cloud support, scheduler and orchestration tool integration, and executor support. Please refer to Supplementary Table </a:t>
            </a:r>
            <a:r>
              <a:rPr lang="en-GB" dirty="0">
                <a:hlinkClick r:id="rId3"/>
              </a:rPr>
              <a:t>1</a:t>
            </a:r>
            <a:r>
              <a:rPr lang="en-GB" dirty="0"/>
              <a:t>.</a:t>
            </a:r>
          </a:p>
          <a:p>
            <a:r>
              <a:rPr lang="en-GB" baseline="30000" dirty="0"/>
              <a:t>e</a:t>
            </a:r>
            <a:r>
              <a:rPr lang="en-GB" dirty="0"/>
              <a:t>Learning resources: official tutorials, forums, and events (3), tutorials and forums (2), tutorials or forums (1).</a:t>
            </a:r>
          </a:p>
          <a:p>
            <a:r>
              <a:rPr lang="en-GB" baseline="30000" dirty="0" err="1"/>
              <a:t>f</a:t>
            </a:r>
            <a:r>
              <a:rPr lang="en-GB" dirty="0" err="1"/>
              <a:t>Pipelines</a:t>
            </a:r>
            <a:r>
              <a:rPr lang="en-GB" dirty="0"/>
              <a:t> initiatives: community and curated (3), community or curated (2), not community or curated (1).</a:t>
            </a:r>
          </a:p>
          <a:p>
            <a:endParaRPr lang="en-US" dirty="0"/>
          </a:p>
        </p:txBody>
      </p:sp>
      <p:sp>
        <p:nvSpPr>
          <p:cNvPr id="4" name="Slide Number Placeholder 3"/>
          <p:cNvSpPr>
            <a:spLocks noGrp="1"/>
          </p:cNvSpPr>
          <p:nvPr>
            <p:ph type="sldNum" sz="quarter" idx="5"/>
          </p:nvPr>
        </p:nvSpPr>
        <p:spPr/>
        <p:txBody>
          <a:bodyPr/>
          <a:lstStyle/>
          <a:p>
            <a:fld id="{83FA6BD1-2F9D-8844-945B-D1E36BB4EDDA}" type="slidenum">
              <a:rPr lang="en-US" smtClean="0"/>
              <a:t>21</a:t>
            </a:fld>
            <a:endParaRPr lang="en-US"/>
          </a:p>
        </p:txBody>
      </p:sp>
    </p:spTree>
    <p:extLst>
      <p:ext uri="{BB962C8B-B14F-4D97-AF65-F5344CB8AC3E}">
        <p14:creationId xmlns:p14="http://schemas.microsoft.com/office/powerpoint/2010/main" val="41321094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3FA6BD1-2F9D-8844-945B-D1E36BB4EDDA}" type="slidenum">
              <a:rPr lang="en-US" smtClean="0"/>
              <a:t>22</a:t>
            </a:fld>
            <a:endParaRPr lang="en-US"/>
          </a:p>
        </p:txBody>
      </p:sp>
    </p:spTree>
    <p:extLst>
      <p:ext uri="{BB962C8B-B14F-4D97-AF65-F5344CB8AC3E}">
        <p14:creationId xmlns:p14="http://schemas.microsoft.com/office/powerpoint/2010/main" val="28025259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3FA6BD1-2F9D-8844-945B-D1E36BB4EDDA}" type="slidenum">
              <a:rPr lang="en-US" smtClean="0"/>
              <a:t>24</a:t>
            </a:fld>
            <a:endParaRPr lang="en-US"/>
          </a:p>
        </p:txBody>
      </p:sp>
    </p:spTree>
    <p:extLst>
      <p:ext uri="{BB962C8B-B14F-4D97-AF65-F5344CB8AC3E}">
        <p14:creationId xmlns:p14="http://schemas.microsoft.com/office/powerpoint/2010/main" val="101985654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PhAnim="0" type="title" preserve="1" userDrawn="1">
  <p:cSld name="3_Titelfolie">
    <p:spTree>
      <p:nvGrpSpPr>
        <p:cNvPr id="1" name=""/>
        <p:cNvGrpSpPr/>
        <p:nvPr/>
      </p:nvGrpSpPr>
      <p:grpSpPr bwMode="auto">
        <a:xfrm>
          <a:off x="0" y="0"/>
          <a:ext cx="0" cy="0"/>
          <a:chOff x="0" y="0"/>
          <a:chExt cx="0" cy="0"/>
        </a:xfrm>
      </p:grpSpPr>
      <p:sp>
        <p:nvSpPr>
          <p:cNvPr id="4" name="Titel 1"/>
          <p:cNvSpPr>
            <a:spLocks noGrp="1"/>
          </p:cNvSpPr>
          <p:nvPr>
            <p:ph type="ctrTitle"/>
          </p:nvPr>
        </p:nvSpPr>
        <p:spPr bwMode="auto">
          <a:xfrm>
            <a:off x="700584" y="2215368"/>
            <a:ext cx="7772400" cy="1102519"/>
          </a:xfrm>
        </p:spPr>
        <p:txBody>
          <a:bodyPr>
            <a:normAutofit/>
          </a:bodyPr>
          <a:lstStyle>
            <a:lvl1pPr algn="l">
              <a:defRPr sz="3800">
                <a:solidFill>
                  <a:srgbClr val="004A6F"/>
                </a:solidFill>
              </a:defRPr>
            </a:lvl1pPr>
          </a:lstStyle>
          <a:p>
            <a:pPr>
              <a:defRPr/>
            </a:pPr>
            <a:r>
              <a:rPr lang="de-DE"/>
              <a:t>Titelmasterformat durch Klicken bearbeiten</a:t>
            </a:r>
          </a:p>
        </p:txBody>
      </p:sp>
      <p:sp>
        <p:nvSpPr>
          <p:cNvPr id="5" name="Untertitel 2"/>
          <p:cNvSpPr>
            <a:spLocks noGrp="1"/>
          </p:cNvSpPr>
          <p:nvPr>
            <p:ph type="subTitle" idx="1"/>
          </p:nvPr>
        </p:nvSpPr>
        <p:spPr bwMode="auto">
          <a:xfrm>
            <a:off x="701678" y="3327834"/>
            <a:ext cx="7769675" cy="676200"/>
          </a:xfrm>
        </p:spPr>
        <p:txBody>
          <a:bodyPr>
            <a:normAutofit/>
          </a:bodyPr>
          <a:lstStyle>
            <a:lvl1pPr marL="0" indent="0" algn="l">
              <a:buNone/>
              <a:defRPr sz="2400">
                <a:solidFill>
                  <a:srgbClr val="004A6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a:defRPr/>
            </a:pPr>
            <a:r>
              <a:rPr lang="de-DE"/>
              <a:t>Formatvorlage des Untertitelmasters durch Klicken bearbeiten</a:t>
            </a:r>
          </a:p>
        </p:txBody>
      </p:sp>
      <p:sp>
        <p:nvSpPr>
          <p:cNvPr id="6" name="Fußzeilenplatzhalter 4"/>
          <p:cNvSpPr>
            <a:spLocks noGrp="1"/>
          </p:cNvSpPr>
          <p:nvPr>
            <p:ph type="ftr" sz="quarter" idx="11"/>
          </p:nvPr>
        </p:nvSpPr>
        <p:spPr bwMode="auto">
          <a:xfrm>
            <a:off x="338154" y="4747856"/>
            <a:ext cx="7128792" cy="92147"/>
          </a:xfrm>
        </p:spPr>
        <p:txBody>
          <a:bodyPr/>
          <a:lstStyle/>
          <a:p>
            <a:pPr>
              <a:defRPr/>
            </a:pPr>
            <a:r>
              <a:rPr lang="en-US" dirty="0"/>
              <a:t>University Hospital Heidelberg | March 2020 | Dr Thiago Britto Borges</a:t>
            </a:r>
            <a:endParaRPr lang="de-DE" dirty="0"/>
          </a:p>
        </p:txBody>
      </p:sp>
      <p:sp>
        <p:nvSpPr>
          <p:cNvPr id="7" name="Foliennummernplatzhalter 5"/>
          <p:cNvSpPr>
            <a:spLocks noGrp="1"/>
          </p:cNvSpPr>
          <p:nvPr>
            <p:ph type="sldNum" sz="quarter" idx="12"/>
          </p:nvPr>
        </p:nvSpPr>
        <p:spPr bwMode="auto"/>
        <p:txBody>
          <a:bodyPr/>
          <a:lstStyle/>
          <a:p>
            <a:pPr>
              <a:defRPr/>
            </a:pPr>
            <a:fld id="{FE93DF88-78B6-4BFF-B7C0-E234D80DCA30}" type="slidenum">
              <a:t>‹#›</a:t>
            </a:fld>
            <a:endParaRPr lang="de-DE"/>
          </a:p>
        </p:txBody>
      </p:sp>
      <p:pic>
        <p:nvPicPr>
          <p:cNvPr id="8" name="Picture 2" descr="\\fsa04\add03\UKOM-Jobserver\Jobserver\UKOM\171106UKOM_Logo_Akronym_UKHD_MFHD_Relaunch\171025Akronym_UKHD_positiv_negativ_CMYK_RGB_sw\171025Akronym_UKHD_positiv_rgb\171025Akronym_UKHD_positiv_rgb.png"/>
          <p:cNvPicPr>
            <a:picLocks noChangeAspect="1" noChangeArrowheads="1"/>
          </p:cNvPicPr>
          <p:nvPr userDrawn="1"/>
        </p:nvPicPr>
        <p:blipFill>
          <a:blip r:embed="rId2"/>
          <a:stretch/>
        </p:blipFill>
        <p:spPr bwMode="auto">
          <a:xfrm>
            <a:off x="8377200" y="4533300"/>
            <a:ext cx="509078" cy="540000"/>
          </a:xfrm>
          <a:prstGeom prst="rect">
            <a:avLst/>
          </a:prstGeom>
          <a:noFill/>
        </p:spPr>
      </p:pic>
      <p:pic>
        <p:nvPicPr>
          <p:cNvPr id="11" name="Grafik 18"/>
          <p:cNvPicPr>
            <a:picLocks noChangeAspect="1"/>
          </p:cNvPicPr>
          <p:nvPr userDrawn="1"/>
        </p:nvPicPr>
        <p:blipFill>
          <a:blip r:embed="rId3"/>
          <a:stretch/>
        </p:blipFill>
        <p:spPr bwMode="auto">
          <a:xfrm>
            <a:off x="3851920" y="441466"/>
            <a:ext cx="2361809" cy="1122172"/>
          </a:xfrm>
          <a:prstGeom prst="rect">
            <a:avLst/>
          </a:prstGeom>
        </p:spPr>
      </p:pic>
      <p:pic>
        <p:nvPicPr>
          <p:cNvPr id="12" name="Grafik 19"/>
          <p:cNvPicPr>
            <a:picLocks noChangeAspect="1"/>
          </p:cNvPicPr>
          <p:nvPr userDrawn="1"/>
        </p:nvPicPr>
        <p:blipFill>
          <a:blip r:embed="rId4"/>
          <a:stretch/>
        </p:blipFill>
        <p:spPr bwMode="auto">
          <a:xfrm>
            <a:off x="6300192" y="768121"/>
            <a:ext cx="2736304" cy="651501"/>
          </a:xfrm>
          <a:prstGeom prst="rect">
            <a:avLst/>
          </a:prstGeom>
        </p:spPr>
      </p:pic>
      <p:sp>
        <p:nvSpPr>
          <p:cNvPr id="13" name="Rechteck 3"/>
          <p:cNvSpPr/>
          <p:nvPr userDrawn="1"/>
        </p:nvSpPr>
        <p:spPr bwMode="auto">
          <a:xfrm>
            <a:off x="0" y="0"/>
            <a:ext cx="936428" cy="10938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a:p>
        </p:txBody>
      </p:sp>
      <p:pic>
        <p:nvPicPr>
          <p:cNvPr id="14" name="Picture 3" descr="\\fsa04\add03\UKOM-Jobserver\Jobserver\UKOM\171106UKOM_Logo_Akronym_UKHD_MFHD_Relaunch\171029Logo_UKHD_dt\171029Logo_UKHD_dt_positiv_negativ_CMYK_RGB_sw\171029Logo_UKHD_dt_positiv_RGB\171029Logo_UKHD_dt_positiv_RGB.png"/>
          <p:cNvPicPr>
            <a:picLocks noChangeAspect="1" noChangeArrowheads="1"/>
          </p:cNvPicPr>
          <p:nvPr userDrawn="1"/>
        </p:nvPicPr>
        <p:blipFill>
          <a:blip r:embed="rId5"/>
          <a:stretch/>
        </p:blipFill>
        <p:spPr bwMode="auto">
          <a:xfrm>
            <a:off x="323528" y="196513"/>
            <a:ext cx="1225801" cy="1225801"/>
          </a:xfrm>
          <a:prstGeom prst="rect">
            <a:avLst/>
          </a:prstGeom>
          <a:noFill/>
        </p:spPr>
      </p:pic>
      <p:pic>
        <p:nvPicPr>
          <p:cNvPr id="15" name="Grafik 16">
            <a:extLst>
              <a:ext uri="{FF2B5EF4-FFF2-40B4-BE49-F238E27FC236}">
                <a16:creationId xmlns:a16="http://schemas.microsoft.com/office/drawing/2014/main" id="{A6178F82-047F-E244-AAA5-58D94402D4FD}"/>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bwMode="auto">
          <a:xfrm>
            <a:off x="1619672" y="627534"/>
            <a:ext cx="2088232" cy="744984"/>
          </a:xfrm>
          <a:prstGeom prst="rect">
            <a:avLst/>
          </a:prstGeom>
        </p:spPr>
      </p:pic>
    </p:spTree>
  </p:cSld>
  <p:clrMapOvr>
    <a:masterClrMapping/>
  </p:clrMapOvr>
  <p:hf/>
</p:sldLayout>
</file>

<file path=ppt/slideLayouts/slideLayout2.xml><?xml version="1.0" encoding="utf-8"?>
<p:sldLayout xmlns:a="http://schemas.openxmlformats.org/drawingml/2006/main" xmlns:r="http://schemas.openxmlformats.org/officeDocument/2006/relationships" xmlns:p="http://schemas.openxmlformats.org/presentationml/2006/main" showMasterPhAnim="0" type="obj" preserve="1" userDrawn="1">
  <p:cSld name="Titel und Inhalt">
    <p:spTree>
      <p:nvGrpSpPr>
        <p:cNvPr id="1" name=""/>
        <p:cNvGrpSpPr/>
        <p:nvPr/>
      </p:nvGrpSpPr>
      <p:grpSpPr bwMode="auto">
        <a:xfrm>
          <a:off x="0" y="0"/>
          <a:ext cx="0" cy="0"/>
          <a:chOff x="0" y="0"/>
          <a:chExt cx="0" cy="0"/>
        </a:xfrm>
      </p:grpSpPr>
      <p:sp>
        <p:nvSpPr>
          <p:cNvPr id="4" name="Titel 1"/>
          <p:cNvSpPr>
            <a:spLocks noGrp="1"/>
          </p:cNvSpPr>
          <p:nvPr>
            <p:ph type="title"/>
          </p:nvPr>
        </p:nvSpPr>
        <p:spPr bwMode="auto"/>
        <p:txBody>
          <a:bodyPr/>
          <a:lstStyle/>
          <a:p>
            <a:pPr>
              <a:defRPr/>
            </a:pPr>
            <a:r>
              <a:rPr lang="de-DE"/>
              <a:t>Titelmasterformat durch Klicken bearbeiten</a:t>
            </a:r>
          </a:p>
        </p:txBody>
      </p:sp>
      <p:sp>
        <p:nvSpPr>
          <p:cNvPr id="5" name="Inhaltsplatzhalter 2"/>
          <p:cNvSpPr>
            <a:spLocks noGrp="1"/>
          </p:cNvSpPr>
          <p:nvPr>
            <p:ph idx="1"/>
          </p:nvPr>
        </p:nvSpPr>
        <p:spPr bwMode="auto"/>
        <p:txBody>
          <a:bodyPr/>
          <a:lstStyle/>
          <a:p>
            <a:pPr lvl="0">
              <a:defRPr/>
            </a:pPr>
            <a:r>
              <a:rPr lang="de-DE"/>
              <a:t>Textmasterformat bearbeiten</a:t>
            </a:r>
            <a:endParaRPr/>
          </a:p>
          <a:p>
            <a:pPr lvl="1">
              <a:defRPr/>
            </a:pPr>
            <a:r>
              <a:rPr lang="de-DE"/>
              <a:t>Zweite Ebene</a:t>
            </a:r>
            <a:endParaRPr/>
          </a:p>
          <a:p>
            <a:pPr lvl="2">
              <a:defRPr/>
            </a:pPr>
            <a:r>
              <a:rPr lang="de-DE"/>
              <a:t>Dritte Ebene</a:t>
            </a:r>
            <a:endParaRPr/>
          </a:p>
          <a:p>
            <a:pPr lvl="3">
              <a:defRPr/>
            </a:pPr>
            <a:r>
              <a:rPr lang="de-DE"/>
              <a:t>Vierte Ebene</a:t>
            </a:r>
            <a:endParaRPr/>
          </a:p>
          <a:p>
            <a:pPr lvl="4">
              <a:defRPr/>
            </a:pPr>
            <a:r>
              <a:rPr lang="de-DE"/>
              <a:t>Fünfte Ebene</a:t>
            </a:r>
          </a:p>
        </p:txBody>
      </p:sp>
      <p:sp>
        <p:nvSpPr>
          <p:cNvPr id="6" name="Fußzeilenplatzhalter 4"/>
          <p:cNvSpPr>
            <a:spLocks noGrp="1"/>
          </p:cNvSpPr>
          <p:nvPr>
            <p:ph type="ftr" sz="quarter" idx="11"/>
          </p:nvPr>
        </p:nvSpPr>
        <p:spPr bwMode="auto"/>
        <p:txBody>
          <a:bodyPr/>
          <a:lstStyle/>
          <a:p>
            <a:pPr>
              <a:defRPr/>
            </a:pPr>
            <a:r>
              <a:rPr lang="en-US" dirty="0"/>
              <a:t>University Hospital Heidelberg | March 2020 | Dr Thiago Britto Borges</a:t>
            </a:r>
            <a:endParaRPr lang="de-DE" dirty="0"/>
          </a:p>
        </p:txBody>
      </p:sp>
      <p:sp>
        <p:nvSpPr>
          <p:cNvPr id="7" name="Foliennummernplatzhalter 5"/>
          <p:cNvSpPr>
            <a:spLocks noGrp="1"/>
          </p:cNvSpPr>
          <p:nvPr>
            <p:ph type="sldNum" sz="quarter" idx="12"/>
          </p:nvPr>
        </p:nvSpPr>
        <p:spPr bwMode="auto"/>
        <p:txBody>
          <a:bodyPr/>
          <a:lstStyle/>
          <a:p>
            <a:pPr>
              <a:defRPr/>
            </a:pPr>
            <a:fld id="{A67AB38F-FC0E-42CB-9567-31679587AA49}" type="slidenum">
              <a:t>‹#›</a:t>
            </a:fld>
            <a:endParaRPr lang="de-DE"/>
          </a:p>
        </p:txBody>
      </p:sp>
    </p:spTree>
  </p:cSld>
  <p:clrMapOvr>
    <a:masterClrMapping/>
  </p:clrMapOvr>
  <p:hf/>
</p:sldLayout>
</file>

<file path=ppt/slideLayouts/slideLayout3.xml><?xml version="1.0" encoding="utf-8"?>
<p:sldLayout xmlns:a="http://schemas.openxmlformats.org/drawingml/2006/main" xmlns:r="http://schemas.openxmlformats.org/officeDocument/2006/relationships" xmlns:p="http://schemas.openxmlformats.org/presentationml/2006/main" showMasterPhAnim="0" type="secHead" preserve="1" userDrawn="1">
  <p:cSld name="Abschnitts- überschrift">
    <p:spTree>
      <p:nvGrpSpPr>
        <p:cNvPr id="1" name=""/>
        <p:cNvGrpSpPr/>
        <p:nvPr/>
      </p:nvGrpSpPr>
      <p:grpSpPr bwMode="auto">
        <a:xfrm>
          <a:off x="0" y="0"/>
          <a:ext cx="0" cy="0"/>
          <a:chOff x="0" y="0"/>
          <a:chExt cx="0" cy="0"/>
        </a:xfrm>
      </p:grpSpPr>
      <p:sp>
        <p:nvSpPr>
          <p:cNvPr id="4" name="Titel 1"/>
          <p:cNvSpPr>
            <a:spLocks noGrp="1"/>
          </p:cNvSpPr>
          <p:nvPr>
            <p:ph type="title"/>
          </p:nvPr>
        </p:nvSpPr>
        <p:spPr bwMode="auto">
          <a:xfrm>
            <a:off x="722313" y="3305176"/>
            <a:ext cx="7772400" cy="1021556"/>
          </a:xfrm>
        </p:spPr>
        <p:txBody>
          <a:bodyPr anchor="t"/>
          <a:lstStyle>
            <a:lvl1pPr algn="l">
              <a:defRPr sz="4000" b="1" cap="all"/>
            </a:lvl1pPr>
          </a:lstStyle>
          <a:p>
            <a:pPr>
              <a:defRPr/>
            </a:pPr>
            <a:r>
              <a:rPr lang="de-DE"/>
              <a:t>Titelmasterformat durch Klicken bearbeiten</a:t>
            </a:r>
          </a:p>
        </p:txBody>
      </p:sp>
      <p:sp>
        <p:nvSpPr>
          <p:cNvPr id="5" name="Textplatzhalter 2"/>
          <p:cNvSpPr>
            <a:spLocks noGrp="1"/>
          </p:cNvSpPr>
          <p:nvPr>
            <p:ph type="body" idx="1"/>
          </p:nvPr>
        </p:nvSpPr>
        <p:spPr bwMode="auto">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defRPr/>
            </a:pPr>
            <a:r>
              <a:rPr lang="de-DE"/>
              <a:t>Textmasterformat bearbeiten</a:t>
            </a:r>
            <a:endParaRPr/>
          </a:p>
        </p:txBody>
      </p:sp>
      <p:sp>
        <p:nvSpPr>
          <p:cNvPr id="6" name="Fußzeilenplatzhalter 4"/>
          <p:cNvSpPr>
            <a:spLocks noGrp="1"/>
          </p:cNvSpPr>
          <p:nvPr>
            <p:ph type="ftr" sz="quarter" idx="11"/>
          </p:nvPr>
        </p:nvSpPr>
        <p:spPr bwMode="auto"/>
        <p:txBody>
          <a:bodyPr/>
          <a:lstStyle/>
          <a:p>
            <a:pPr>
              <a:defRPr/>
            </a:pPr>
            <a:r>
              <a:rPr lang="en-US" dirty="0"/>
              <a:t>University Hospital Heidelberg | March 2020 | Dr Thiago Britto Borges</a:t>
            </a:r>
            <a:endParaRPr lang="de-DE" dirty="0"/>
          </a:p>
        </p:txBody>
      </p:sp>
      <p:sp>
        <p:nvSpPr>
          <p:cNvPr id="7" name="Foliennummernplatzhalter 5"/>
          <p:cNvSpPr>
            <a:spLocks noGrp="1"/>
          </p:cNvSpPr>
          <p:nvPr>
            <p:ph type="sldNum" sz="quarter" idx="12"/>
          </p:nvPr>
        </p:nvSpPr>
        <p:spPr bwMode="auto"/>
        <p:txBody>
          <a:bodyPr/>
          <a:lstStyle/>
          <a:p>
            <a:pPr>
              <a:defRPr/>
            </a:pPr>
            <a:fld id="{A67AB38F-FC0E-42CB-9567-31679587AA49}" type="slidenum">
              <a:t>‹#›</a:t>
            </a:fld>
            <a:endParaRPr lang="de-DE"/>
          </a:p>
        </p:txBody>
      </p:sp>
    </p:spTree>
  </p:cSld>
  <p:clrMapOvr>
    <a:masterClrMapping/>
  </p:clrMapOvr>
  <p:hf/>
</p:sldLayout>
</file>

<file path=ppt/slideLayouts/slideLayout4.xml><?xml version="1.0" encoding="utf-8"?>
<p:sldLayout xmlns:a="http://schemas.openxmlformats.org/drawingml/2006/main" xmlns:r="http://schemas.openxmlformats.org/officeDocument/2006/relationships" xmlns:p="http://schemas.openxmlformats.org/presentationml/2006/main" showMasterPhAnim="0" type="twoObj" preserve="1" userDrawn="1">
  <p:cSld name="Zwei Inhalte">
    <p:spTree>
      <p:nvGrpSpPr>
        <p:cNvPr id="1" name=""/>
        <p:cNvGrpSpPr/>
        <p:nvPr/>
      </p:nvGrpSpPr>
      <p:grpSpPr bwMode="auto">
        <a:xfrm>
          <a:off x="0" y="0"/>
          <a:ext cx="0" cy="0"/>
          <a:chOff x="0" y="0"/>
          <a:chExt cx="0" cy="0"/>
        </a:xfrm>
      </p:grpSpPr>
      <p:sp>
        <p:nvSpPr>
          <p:cNvPr id="4" name="Titel 1"/>
          <p:cNvSpPr>
            <a:spLocks noGrp="1"/>
          </p:cNvSpPr>
          <p:nvPr>
            <p:ph type="title"/>
          </p:nvPr>
        </p:nvSpPr>
        <p:spPr bwMode="auto"/>
        <p:txBody>
          <a:bodyPr/>
          <a:lstStyle/>
          <a:p>
            <a:pPr>
              <a:defRPr/>
            </a:pPr>
            <a:r>
              <a:rPr lang="de-DE"/>
              <a:t>Titelmasterformat durch Klicken bearbeiten</a:t>
            </a:r>
          </a:p>
        </p:txBody>
      </p:sp>
      <p:sp>
        <p:nvSpPr>
          <p:cNvPr id="5" name="Inhaltsplatzhalter 2"/>
          <p:cNvSpPr>
            <a:spLocks noGrp="1"/>
          </p:cNvSpPr>
          <p:nvPr>
            <p:ph sz="half" idx="1"/>
          </p:nvPr>
        </p:nvSpPr>
        <p:spPr bwMode="auto">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defRPr/>
            </a:pPr>
            <a:r>
              <a:rPr lang="de-DE"/>
              <a:t>Textmasterformat bearbeiten</a:t>
            </a:r>
            <a:endParaRPr/>
          </a:p>
          <a:p>
            <a:pPr lvl="1">
              <a:defRPr/>
            </a:pPr>
            <a:r>
              <a:rPr lang="de-DE"/>
              <a:t>Zweite Ebene</a:t>
            </a:r>
            <a:endParaRPr/>
          </a:p>
          <a:p>
            <a:pPr lvl="2">
              <a:defRPr/>
            </a:pPr>
            <a:r>
              <a:rPr lang="de-DE"/>
              <a:t>Dritte Ebene</a:t>
            </a:r>
            <a:endParaRPr/>
          </a:p>
          <a:p>
            <a:pPr lvl="3">
              <a:defRPr/>
            </a:pPr>
            <a:r>
              <a:rPr lang="de-DE"/>
              <a:t>Vierte Ebene</a:t>
            </a:r>
            <a:endParaRPr/>
          </a:p>
          <a:p>
            <a:pPr lvl="4">
              <a:defRPr/>
            </a:pPr>
            <a:r>
              <a:rPr lang="de-DE"/>
              <a:t>Fünfte Ebene</a:t>
            </a:r>
          </a:p>
        </p:txBody>
      </p:sp>
      <p:sp>
        <p:nvSpPr>
          <p:cNvPr id="6" name="Inhaltsplatzhalter 3"/>
          <p:cNvSpPr>
            <a:spLocks noGrp="1"/>
          </p:cNvSpPr>
          <p:nvPr>
            <p:ph sz="half" idx="2"/>
          </p:nvPr>
        </p:nvSpPr>
        <p:spPr bwMode="auto">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defRPr/>
            </a:pPr>
            <a:r>
              <a:rPr lang="de-DE"/>
              <a:t>Textmasterformat bearbeiten</a:t>
            </a:r>
            <a:endParaRPr/>
          </a:p>
          <a:p>
            <a:pPr lvl="1">
              <a:defRPr/>
            </a:pPr>
            <a:r>
              <a:rPr lang="de-DE"/>
              <a:t>Zweite Ebene</a:t>
            </a:r>
            <a:endParaRPr/>
          </a:p>
          <a:p>
            <a:pPr lvl="2">
              <a:defRPr/>
            </a:pPr>
            <a:r>
              <a:rPr lang="de-DE"/>
              <a:t>Dritte Ebene</a:t>
            </a:r>
            <a:endParaRPr/>
          </a:p>
          <a:p>
            <a:pPr lvl="3">
              <a:defRPr/>
            </a:pPr>
            <a:r>
              <a:rPr lang="de-DE"/>
              <a:t>Vierte Ebene</a:t>
            </a:r>
            <a:endParaRPr/>
          </a:p>
          <a:p>
            <a:pPr lvl="4">
              <a:defRPr/>
            </a:pPr>
            <a:r>
              <a:rPr lang="de-DE"/>
              <a:t>Fünfte Ebene</a:t>
            </a:r>
          </a:p>
        </p:txBody>
      </p:sp>
      <p:sp>
        <p:nvSpPr>
          <p:cNvPr id="7" name="Fußzeilenplatzhalter 5"/>
          <p:cNvSpPr>
            <a:spLocks noGrp="1"/>
          </p:cNvSpPr>
          <p:nvPr>
            <p:ph type="ftr" sz="quarter" idx="11"/>
          </p:nvPr>
        </p:nvSpPr>
        <p:spPr bwMode="auto"/>
        <p:txBody>
          <a:bodyPr/>
          <a:lstStyle/>
          <a:p>
            <a:pPr>
              <a:defRPr/>
            </a:pPr>
            <a:r>
              <a:rPr lang="en-US" dirty="0"/>
              <a:t>University Hospital Heidelberg | March 2020 | Dr Thiago Britto Borges</a:t>
            </a:r>
            <a:endParaRPr lang="de-DE" dirty="0"/>
          </a:p>
        </p:txBody>
      </p:sp>
      <p:sp>
        <p:nvSpPr>
          <p:cNvPr id="8" name="Foliennummernplatzhalter 6"/>
          <p:cNvSpPr>
            <a:spLocks noGrp="1"/>
          </p:cNvSpPr>
          <p:nvPr>
            <p:ph type="sldNum" sz="quarter" idx="12"/>
          </p:nvPr>
        </p:nvSpPr>
        <p:spPr bwMode="auto"/>
        <p:txBody>
          <a:bodyPr/>
          <a:lstStyle/>
          <a:p>
            <a:pPr>
              <a:defRPr/>
            </a:pPr>
            <a:fld id="{A67AB38F-FC0E-42CB-9567-31679587AA49}" type="slidenum">
              <a:t>‹#›</a:t>
            </a:fld>
            <a:endParaRPr lang="de-DE"/>
          </a:p>
        </p:txBody>
      </p:sp>
    </p:spTree>
  </p:cSld>
  <p:clrMapOvr>
    <a:masterClrMapping/>
  </p:clrMapOvr>
  <p:hf/>
</p:sldLayout>
</file>

<file path=ppt/slideLayouts/slideLayout5.xml><?xml version="1.0" encoding="utf-8"?>
<p:sldLayout xmlns:a="http://schemas.openxmlformats.org/drawingml/2006/main" xmlns:r="http://schemas.openxmlformats.org/officeDocument/2006/relationships" xmlns:p="http://schemas.openxmlformats.org/presentationml/2006/main" showMasterPhAnim="0" type="twoTxTwoObj" preserve="1" userDrawn="1">
  <p:cSld name="Vergleich">
    <p:spTree>
      <p:nvGrpSpPr>
        <p:cNvPr id="1" name=""/>
        <p:cNvGrpSpPr/>
        <p:nvPr/>
      </p:nvGrpSpPr>
      <p:grpSpPr bwMode="auto">
        <a:xfrm>
          <a:off x="0" y="0"/>
          <a:ext cx="0" cy="0"/>
          <a:chOff x="0" y="0"/>
          <a:chExt cx="0" cy="0"/>
        </a:xfrm>
      </p:grpSpPr>
      <p:sp>
        <p:nvSpPr>
          <p:cNvPr id="4" name="Titel 1"/>
          <p:cNvSpPr>
            <a:spLocks noGrp="1"/>
          </p:cNvSpPr>
          <p:nvPr>
            <p:ph type="title"/>
          </p:nvPr>
        </p:nvSpPr>
        <p:spPr bwMode="auto"/>
        <p:txBody>
          <a:bodyPr/>
          <a:lstStyle>
            <a:lvl1pPr>
              <a:defRPr/>
            </a:lvl1pPr>
          </a:lstStyle>
          <a:p>
            <a:pPr>
              <a:defRPr/>
            </a:pPr>
            <a:r>
              <a:rPr lang="de-DE"/>
              <a:t>Titelmasterformat durch Klicken bearbeiten</a:t>
            </a:r>
          </a:p>
        </p:txBody>
      </p:sp>
      <p:sp>
        <p:nvSpPr>
          <p:cNvPr id="5" name="Textplatzhalter 2"/>
          <p:cNvSpPr>
            <a:spLocks noGrp="1"/>
          </p:cNvSpPr>
          <p:nvPr>
            <p:ph type="body" idx="1"/>
          </p:nvPr>
        </p:nvSpPr>
        <p:spPr bwMode="auto">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defRPr/>
            </a:pPr>
            <a:r>
              <a:rPr lang="de-DE"/>
              <a:t>Textmasterformat bearbeiten</a:t>
            </a:r>
            <a:endParaRPr/>
          </a:p>
        </p:txBody>
      </p:sp>
      <p:sp>
        <p:nvSpPr>
          <p:cNvPr id="6" name="Inhaltsplatzhalter 3"/>
          <p:cNvSpPr>
            <a:spLocks noGrp="1"/>
          </p:cNvSpPr>
          <p:nvPr>
            <p:ph sz="half" idx="2"/>
          </p:nvPr>
        </p:nvSpPr>
        <p:spPr bwMode="auto">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defRPr/>
            </a:pPr>
            <a:r>
              <a:rPr lang="de-DE"/>
              <a:t>Textmasterformat bearbeiten</a:t>
            </a:r>
            <a:endParaRPr/>
          </a:p>
          <a:p>
            <a:pPr lvl="1">
              <a:defRPr/>
            </a:pPr>
            <a:r>
              <a:rPr lang="de-DE"/>
              <a:t>Zweite Ebene</a:t>
            </a:r>
            <a:endParaRPr/>
          </a:p>
          <a:p>
            <a:pPr lvl="2">
              <a:defRPr/>
            </a:pPr>
            <a:r>
              <a:rPr lang="de-DE"/>
              <a:t>Dritte Ebene</a:t>
            </a:r>
            <a:endParaRPr/>
          </a:p>
          <a:p>
            <a:pPr lvl="3">
              <a:defRPr/>
            </a:pPr>
            <a:r>
              <a:rPr lang="de-DE"/>
              <a:t>Vierte Ebene</a:t>
            </a:r>
            <a:endParaRPr/>
          </a:p>
          <a:p>
            <a:pPr lvl="4">
              <a:defRPr/>
            </a:pPr>
            <a:r>
              <a:rPr lang="de-DE"/>
              <a:t>Fünfte Ebene</a:t>
            </a:r>
          </a:p>
        </p:txBody>
      </p:sp>
      <p:sp>
        <p:nvSpPr>
          <p:cNvPr id="7" name="Textplatzhalter 4"/>
          <p:cNvSpPr>
            <a:spLocks noGrp="1"/>
          </p:cNvSpPr>
          <p:nvPr>
            <p:ph type="body" sz="quarter" idx="3"/>
          </p:nvPr>
        </p:nvSpPr>
        <p:spPr bwMode="auto">
          <a:xfrm>
            <a:off x="4645032"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defRPr/>
            </a:pPr>
            <a:r>
              <a:rPr lang="de-DE"/>
              <a:t>Textmasterformat bearbeiten</a:t>
            </a:r>
            <a:endParaRPr/>
          </a:p>
        </p:txBody>
      </p:sp>
      <p:sp>
        <p:nvSpPr>
          <p:cNvPr id="8" name="Inhaltsplatzhalter 5"/>
          <p:cNvSpPr>
            <a:spLocks noGrp="1"/>
          </p:cNvSpPr>
          <p:nvPr>
            <p:ph sz="quarter" idx="4"/>
          </p:nvPr>
        </p:nvSpPr>
        <p:spPr bwMode="auto">
          <a:xfrm>
            <a:off x="4645032"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defRPr/>
            </a:pPr>
            <a:r>
              <a:rPr lang="de-DE"/>
              <a:t>Textmasterformat bearbeiten</a:t>
            </a:r>
            <a:endParaRPr/>
          </a:p>
          <a:p>
            <a:pPr lvl="1">
              <a:defRPr/>
            </a:pPr>
            <a:r>
              <a:rPr lang="de-DE"/>
              <a:t>Zweite Ebene</a:t>
            </a:r>
            <a:endParaRPr/>
          </a:p>
          <a:p>
            <a:pPr lvl="2">
              <a:defRPr/>
            </a:pPr>
            <a:r>
              <a:rPr lang="de-DE"/>
              <a:t>Dritte Ebene</a:t>
            </a:r>
            <a:endParaRPr/>
          </a:p>
          <a:p>
            <a:pPr lvl="3">
              <a:defRPr/>
            </a:pPr>
            <a:r>
              <a:rPr lang="de-DE"/>
              <a:t>Vierte Ebene</a:t>
            </a:r>
            <a:endParaRPr/>
          </a:p>
          <a:p>
            <a:pPr lvl="4">
              <a:defRPr/>
            </a:pPr>
            <a:r>
              <a:rPr lang="de-DE"/>
              <a:t>Fünfte Ebene</a:t>
            </a:r>
          </a:p>
        </p:txBody>
      </p:sp>
      <p:sp>
        <p:nvSpPr>
          <p:cNvPr id="9" name="Fußzeilenplatzhalter 7"/>
          <p:cNvSpPr>
            <a:spLocks noGrp="1"/>
          </p:cNvSpPr>
          <p:nvPr>
            <p:ph type="ftr" sz="quarter" idx="11"/>
          </p:nvPr>
        </p:nvSpPr>
        <p:spPr bwMode="auto"/>
        <p:txBody>
          <a:bodyPr/>
          <a:lstStyle/>
          <a:p>
            <a:pPr>
              <a:defRPr/>
            </a:pPr>
            <a:r>
              <a:rPr lang="en-US" dirty="0"/>
              <a:t>University Hospital Heidelberg | March 2020 | Dr Thiago Britto Borges</a:t>
            </a:r>
            <a:endParaRPr lang="de-DE" dirty="0"/>
          </a:p>
        </p:txBody>
      </p:sp>
      <p:sp>
        <p:nvSpPr>
          <p:cNvPr id="10" name="Foliennummernplatzhalter 8"/>
          <p:cNvSpPr>
            <a:spLocks noGrp="1"/>
          </p:cNvSpPr>
          <p:nvPr>
            <p:ph type="sldNum" sz="quarter" idx="12"/>
          </p:nvPr>
        </p:nvSpPr>
        <p:spPr bwMode="auto"/>
        <p:txBody>
          <a:bodyPr/>
          <a:lstStyle/>
          <a:p>
            <a:pPr>
              <a:defRPr/>
            </a:pPr>
            <a:fld id="{A67AB38F-FC0E-42CB-9567-31679587AA49}" type="slidenum">
              <a:t>‹#›</a:t>
            </a:fld>
            <a:endParaRPr lang="de-DE"/>
          </a:p>
        </p:txBody>
      </p:sp>
    </p:spTree>
  </p:cSld>
  <p:clrMapOvr>
    <a:masterClrMapping/>
  </p:clrMapOvr>
  <p:hf/>
</p:sldLayout>
</file>

<file path=ppt/slideLayouts/slideLayout6.xml><?xml version="1.0" encoding="utf-8"?>
<p:sldLayout xmlns:a="http://schemas.openxmlformats.org/drawingml/2006/main" xmlns:r="http://schemas.openxmlformats.org/officeDocument/2006/relationships" xmlns:p="http://schemas.openxmlformats.org/presentationml/2006/main" showMasterPhAnim="0" type="titleOnly" preserve="1" userDrawn="1">
  <p:cSld name="Nur Titel">
    <p:spTree>
      <p:nvGrpSpPr>
        <p:cNvPr id="1" name=""/>
        <p:cNvGrpSpPr/>
        <p:nvPr/>
      </p:nvGrpSpPr>
      <p:grpSpPr bwMode="auto">
        <a:xfrm>
          <a:off x="0" y="0"/>
          <a:ext cx="0" cy="0"/>
          <a:chOff x="0" y="0"/>
          <a:chExt cx="0" cy="0"/>
        </a:xfrm>
      </p:grpSpPr>
      <p:sp>
        <p:nvSpPr>
          <p:cNvPr id="4" name="Titel 1"/>
          <p:cNvSpPr>
            <a:spLocks noGrp="1"/>
          </p:cNvSpPr>
          <p:nvPr>
            <p:ph type="title"/>
          </p:nvPr>
        </p:nvSpPr>
        <p:spPr bwMode="auto"/>
        <p:txBody>
          <a:bodyPr/>
          <a:lstStyle/>
          <a:p>
            <a:pPr>
              <a:defRPr/>
            </a:pPr>
            <a:r>
              <a:rPr lang="de-DE"/>
              <a:t>Titelmasterformat durch Klicken bearbeiten</a:t>
            </a:r>
          </a:p>
        </p:txBody>
      </p:sp>
      <p:sp>
        <p:nvSpPr>
          <p:cNvPr id="5" name="Fußzeilenplatzhalter 3"/>
          <p:cNvSpPr>
            <a:spLocks noGrp="1"/>
          </p:cNvSpPr>
          <p:nvPr>
            <p:ph type="ftr" sz="quarter" idx="11"/>
          </p:nvPr>
        </p:nvSpPr>
        <p:spPr bwMode="auto"/>
        <p:txBody>
          <a:bodyPr/>
          <a:lstStyle/>
          <a:p>
            <a:pPr>
              <a:defRPr/>
            </a:pPr>
            <a:r>
              <a:rPr lang="en-US" dirty="0"/>
              <a:t>University Hospital Heidelberg | March 2020 | Dr Thiago Britto Borges</a:t>
            </a:r>
            <a:endParaRPr lang="de-DE" dirty="0"/>
          </a:p>
        </p:txBody>
      </p:sp>
      <p:sp>
        <p:nvSpPr>
          <p:cNvPr id="6" name="Foliennummernplatzhalter 4"/>
          <p:cNvSpPr>
            <a:spLocks noGrp="1"/>
          </p:cNvSpPr>
          <p:nvPr>
            <p:ph type="sldNum" sz="quarter" idx="12"/>
          </p:nvPr>
        </p:nvSpPr>
        <p:spPr bwMode="auto"/>
        <p:txBody>
          <a:bodyPr/>
          <a:lstStyle/>
          <a:p>
            <a:pPr>
              <a:defRPr/>
            </a:pPr>
            <a:fld id="{A67AB38F-FC0E-42CB-9567-31679587AA49}" type="slidenum">
              <a:t>‹#›</a:t>
            </a:fld>
            <a:endParaRPr lang="de-DE"/>
          </a:p>
        </p:txBody>
      </p:sp>
    </p:spTree>
  </p:cSld>
  <p:clrMapOvr>
    <a:masterClrMapping/>
  </p:clrMapOvr>
  <p:hf/>
</p:sldLayout>
</file>

<file path=ppt/slideLayouts/slideLayout7.xml><?xml version="1.0" encoding="utf-8"?>
<p:sldLayout xmlns:a="http://schemas.openxmlformats.org/drawingml/2006/main" xmlns:r="http://schemas.openxmlformats.org/officeDocument/2006/relationships" xmlns:p="http://schemas.openxmlformats.org/presentationml/2006/main" showMasterPhAnim="0" type="blank" preserve="1" userDrawn="1">
  <p:cSld name="Leer">
    <p:spTree>
      <p:nvGrpSpPr>
        <p:cNvPr id="1" name=""/>
        <p:cNvGrpSpPr/>
        <p:nvPr/>
      </p:nvGrpSpPr>
      <p:grpSpPr bwMode="auto">
        <a:xfrm>
          <a:off x="0" y="0"/>
          <a:ext cx="0" cy="0"/>
          <a:chOff x="0" y="0"/>
          <a:chExt cx="0" cy="0"/>
        </a:xfrm>
      </p:grpSpPr>
      <p:sp>
        <p:nvSpPr>
          <p:cNvPr id="4" name="Fußzeilenplatzhalter 2"/>
          <p:cNvSpPr>
            <a:spLocks noGrp="1"/>
          </p:cNvSpPr>
          <p:nvPr>
            <p:ph type="ftr" sz="quarter" idx="11"/>
          </p:nvPr>
        </p:nvSpPr>
        <p:spPr bwMode="auto"/>
        <p:txBody>
          <a:bodyPr/>
          <a:lstStyle/>
          <a:p>
            <a:pPr>
              <a:defRPr/>
            </a:pPr>
            <a:r>
              <a:rPr lang="en-US" dirty="0"/>
              <a:t>University Hospital Heidelberg | March 2020 | Dr Thiago Britto Borges</a:t>
            </a:r>
            <a:endParaRPr lang="de-DE" dirty="0"/>
          </a:p>
        </p:txBody>
      </p:sp>
      <p:sp>
        <p:nvSpPr>
          <p:cNvPr id="5" name="Foliennummernplatzhalter 3"/>
          <p:cNvSpPr>
            <a:spLocks noGrp="1"/>
          </p:cNvSpPr>
          <p:nvPr>
            <p:ph type="sldNum" sz="quarter" idx="12"/>
          </p:nvPr>
        </p:nvSpPr>
        <p:spPr bwMode="auto"/>
        <p:txBody>
          <a:bodyPr/>
          <a:lstStyle/>
          <a:p>
            <a:pPr>
              <a:defRPr/>
            </a:pPr>
            <a:fld id="{A67AB38F-FC0E-42CB-9567-31679587AA49}" type="slidenum">
              <a:t>‹#›</a:t>
            </a:fld>
            <a:endParaRPr lang="de-DE"/>
          </a:p>
        </p:txBody>
      </p:sp>
    </p:spTree>
  </p:cSld>
  <p:clrMapOvr>
    <a:masterClrMapping/>
  </p:clrMapOvr>
  <p:hf/>
</p:sldLayout>
</file>

<file path=ppt/slideLayouts/slideLayout8.xml><?xml version="1.0" encoding="utf-8"?>
<p:sldLayout xmlns:a="http://schemas.openxmlformats.org/drawingml/2006/main" xmlns:r="http://schemas.openxmlformats.org/officeDocument/2006/relationships" xmlns:p="http://schemas.openxmlformats.org/presentationml/2006/main" showMasterPhAnim="0" type="objTx" preserve="1" userDrawn="1">
  <p:cSld name="Inhalt mit Überschrift">
    <p:spTree>
      <p:nvGrpSpPr>
        <p:cNvPr id="1" name=""/>
        <p:cNvGrpSpPr/>
        <p:nvPr/>
      </p:nvGrpSpPr>
      <p:grpSpPr bwMode="auto">
        <a:xfrm>
          <a:off x="0" y="0"/>
          <a:ext cx="0" cy="0"/>
          <a:chOff x="0" y="0"/>
          <a:chExt cx="0" cy="0"/>
        </a:xfrm>
      </p:grpSpPr>
      <p:sp>
        <p:nvSpPr>
          <p:cNvPr id="4" name="Titel 1"/>
          <p:cNvSpPr>
            <a:spLocks noGrp="1"/>
          </p:cNvSpPr>
          <p:nvPr>
            <p:ph type="title"/>
          </p:nvPr>
        </p:nvSpPr>
        <p:spPr bwMode="auto">
          <a:xfrm>
            <a:off x="457207" y="204787"/>
            <a:ext cx="3008313" cy="871538"/>
          </a:xfrm>
        </p:spPr>
        <p:txBody>
          <a:bodyPr anchor="b"/>
          <a:lstStyle>
            <a:lvl1pPr algn="l">
              <a:defRPr sz="2000" b="1"/>
            </a:lvl1pPr>
          </a:lstStyle>
          <a:p>
            <a:pPr>
              <a:defRPr/>
            </a:pPr>
            <a:r>
              <a:rPr lang="de-DE"/>
              <a:t>Titelmasterformat durch Klicken bearbeiten</a:t>
            </a:r>
          </a:p>
        </p:txBody>
      </p:sp>
      <p:sp>
        <p:nvSpPr>
          <p:cNvPr id="5" name="Inhaltsplatzhalter 2"/>
          <p:cNvSpPr>
            <a:spLocks noGrp="1"/>
          </p:cNvSpPr>
          <p:nvPr>
            <p:ph idx="1"/>
          </p:nvPr>
        </p:nvSpPr>
        <p:spPr bwMode="auto">
          <a:xfrm>
            <a:off x="3575050" y="204791"/>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defRPr/>
            </a:pPr>
            <a:r>
              <a:rPr lang="de-DE"/>
              <a:t>Textmasterformat bearbeiten</a:t>
            </a:r>
            <a:endParaRPr/>
          </a:p>
          <a:p>
            <a:pPr lvl="1">
              <a:defRPr/>
            </a:pPr>
            <a:r>
              <a:rPr lang="de-DE"/>
              <a:t>Zweite Ebene</a:t>
            </a:r>
            <a:endParaRPr/>
          </a:p>
          <a:p>
            <a:pPr lvl="2">
              <a:defRPr/>
            </a:pPr>
            <a:r>
              <a:rPr lang="de-DE"/>
              <a:t>Dritte Ebene</a:t>
            </a:r>
            <a:endParaRPr/>
          </a:p>
          <a:p>
            <a:pPr lvl="3">
              <a:defRPr/>
            </a:pPr>
            <a:r>
              <a:rPr lang="de-DE"/>
              <a:t>Vierte Ebene</a:t>
            </a:r>
            <a:endParaRPr/>
          </a:p>
          <a:p>
            <a:pPr lvl="4">
              <a:defRPr/>
            </a:pPr>
            <a:r>
              <a:rPr lang="de-DE"/>
              <a:t>Fünfte Ebene</a:t>
            </a:r>
          </a:p>
        </p:txBody>
      </p:sp>
      <p:sp>
        <p:nvSpPr>
          <p:cNvPr id="6" name="Textplatzhalter 3"/>
          <p:cNvSpPr>
            <a:spLocks noGrp="1"/>
          </p:cNvSpPr>
          <p:nvPr>
            <p:ph type="body" sz="half" idx="2"/>
          </p:nvPr>
        </p:nvSpPr>
        <p:spPr bwMode="auto">
          <a:xfrm>
            <a:off x="457207" y="1076328"/>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defRPr/>
            </a:pPr>
            <a:r>
              <a:rPr lang="de-DE"/>
              <a:t>Textmasterformat bearbeiten</a:t>
            </a:r>
            <a:endParaRPr/>
          </a:p>
        </p:txBody>
      </p:sp>
      <p:sp>
        <p:nvSpPr>
          <p:cNvPr id="7" name="Fußzeilenplatzhalter 5"/>
          <p:cNvSpPr>
            <a:spLocks noGrp="1"/>
          </p:cNvSpPr>
          <p:nvPr>
            <p:ph type="ftr" sz="quarter" idx="11"/>
          </p:nvPr>
        </p:nvSpPr>
        <p:spPr bwMode="auto"/>
        <p:txBody>
          <a:bodyPr/>
          <a:lstStyle/>
          <a:p>
            <a:pPr>
              <a:defRPr/>
            </a:pPr>
            <a:r>
              <a:rPr lang="en-US" dirty="0"/>
              <a:t>University Hospital Heidelberg | March 2020 | Dr Thiago Britto Borges</a:t>
            </a:r>
            <a:endParaRPr lang="de-DE" dirty="0"/>
          </a:p>
        </p:txBody>
      </p:sp>
      <p:sp>
        <p:nvSpPr>
          <p:cNvPr id="8" name="Foliennummernplatzhalter 6"/>
          <p:cNvSpPr>
            <a:spLocks noGrp="1"/>
          </p:cNvSpPr>
          <p:nvPr>
            <p:ph type="sldNum" sz="quarter" idx="12"/>
          </p:nvPr>
        </p:nvSpPr>
        <p:spPr bwMode="auto"/>
        <p:txBody>
          <a:bodyPr/>
          <a:lstStyle/>
          <a:p>
            <a:pPr>
              <a:defRPr/>
            </a:pPr>
            <a:fld id="{A67AB38F-FC0E-42CB-9567-31679587AA49}" type="slidenum">
              <a:t>‹#›</a:t>
            </a:fld>
            <a:endParaRPr lang="de-DE"/>
          </a:p>
        </p:txBody>
      </p:sp>
    </p:spTree>
  </p:cSld>
  <p:clrMapOvr>
    <a:masterClrMapping/>
  </p:clrMapOvr>
  <p:hf/>
</p:sldLayout>
</file>

<file path=ppt/slideLayouts/slideLayout9.xml><?xml version="1.0" encoding="utf-8"?>
<p:sldLayout xmlns:a="http://schemas.openxmlformats.org/drawingml/2006/main" xmlns:r="http://schemas.openxmlformats.org/officeDocument/2006/relationships" xmlns:p="http://schemas.openxmlformats.org/presentationml/2006/main" showMasterPhAnim="0" type="picTx" preserve="1" userDrawn="1">
  <p:cSld name="Bild mit Überschrift">
    <p:spTree>
      <p:nvGrpSpPr>
        <p:cNvPr id="1" name=""/>
        <p:cNvGrpSpPr/>
        <p:nvPr/>
      </p:nvGrpSpPr>
      <p:grpSpPr bwMode="auto">
        <a:xfrm>
          <a:off x="0" y="0"/>
          <a:ext cx="0" cy="0"/>
          <a:chOff x="0" y="0"/>
          <a:chExt cx="0" cy="0"/>
        </a:xfrm>
      </p:grpSpPr>
      <p:sp>
        <p:nvSpPr>
          <p:cNvPr id="4" name="Titel 1"/>
          <p:cNvSpPr>
            <a:spLocks noGrp="1"/>
          </p:cNvSpPr>
          <p:nvPr>
            <p:ph type="title"/>
          </p:nvPr>
        </p:nvSpPr>
        <p:spPr bwMode="auto">
          <a:xfrm>
            <a:off x="1792288" y="3600451"/>
            <a:ext cx="5486400" cy="425054"/>
          </a:xfrm>
        </p:spPr>
        <p:txBody>
          <a:bodyPr anchor="b"/>
          <a:lstStyle>
            <a:lvl1pPr algn="l">
              <a:defRPr sz="2000" b="1"/>
            </a:lvl1pPr>
          </a:lstStyle>
          <a:p>
            <a:pPr>
              <a:defRPr/>
            </a:pPr>
            <a:r>
              <a:rPr lang="de-DE"/>
              <a:t>Titelmasterformat durch Klicken bearbeiten</a:t>
            </a:r>
          </a:p>
        </p:txBody>
      </p:sp>
      <p:sp>
        <p:nvSpPr>
          <p:cNvPr id="5" name="Bildplatzhalter 2"/>
          <p:cNvSpPr>
            <a:spLocks noGrp="1"/>
          </p:cNvSpPr>
          <p:nvPr>
            <p:ph type="pic" idx="1"/>
          </p:nvPr>
        </p:nvSpPr>
        <p:spPr bwMode="auto">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a:defRPr/>
            </a:pPr>
            <a:endParaRPr lang="de-DE"/>
          </a:p>
        </p:txBody>
      </p:sp>
      <p:sp>
        <p:nvSpPr>
          <p:cNvPr id="6" name="Textplatzhalter 3"/>
          <p:cNvSpPr>
            <a:spLocks noGrp="1"/>
          </p:cNvSpPr>
          <p:nvPr>
            <p:ph type="body" sz="half" idx="2"/>
          </p:nvPr>
        </p:nvSpPr>
        <p:spPr bwMode="auto">
          <a:xfrm>
            <a:off x="1792288" y="4025506"/>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defRPr/>
            </a:pPr>
            <a:r>
              <a:rPr lang="de-DE"/>
              <a:t>Textmasterformat bearbeiten</a:t>
            </a:r>
            <a:endParaRPr/>
          </a:p>
        </p:txBody>
      </p:sp>
      <p:sp>
        <p:nvSpPr>
          <p:cNvPr id="7" name="Fußzeilenplatzhalter 5"/>
          <p:cNvSpPr>
            <a:spLocks noGrp="1"/>
          </p:cNvSpPr>
          <p:nvPr>
            <p:ph type="ftr" sz="quarter" idx="11"/>
          </p:nvPr>
        </p:nvSpPr>
        <p:spPr bwMode="auto"/>
        <p:txBody>
          <a:bodyPr/>
          <a:lstStyle/>
          <a:p>
            <a:pPr>
              <a:defRPr/>
            </a:pPr>
            <a:r>
              <a:rPr lang="en-US" dirty="0"/>
              <a:t>University Hospital Heidelberg | March 2020 | Dr Thiago Britto Borges</a:t>
            </a:r>
            <a:endParaRPr lang="de-DE" dirty="0"/>
          </a:p>
        </p:txBody>
      </p:sp>
      <p:sp>
        <p:nvSpPr>
          <p:cNvPr id="8" name="Foliennummernplatzhalter 6"/>
          <p:cNvSpPr>
            <a:spLocks noGrp="1"/>
          </p:cNvSpPr>
          <p:nvPr>
            <p:ph type="sldNum" sz="quarter" idx="12"/>
          </p:nvPr>
        </p:nvSpPr>
        <p:spPr bwMode="auto"/>
        <p:txBody>
          <a:bodyPr/>
          <a:lstStyle/>
          <a:p>
            <a:pPr>
              <a:defRPr/>
            </a:pPr>
            <a:fld id="{A67AB38F-FC0E-42CB-9567-31679587AA49}" type="slidenum">
              <a:t>‹#›</a:t>
            </a:fld>
            <a:endParaRPr lang="de-DE"/>
          </a:p>
        </p:txBody>
      </p:sp>
    </p:spTree>
  </p:cSld>
  <p:clrMapOvr>
    <a:masterClrMapping/>
  </p:clrMapOvr>
  <p:hf/>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bwMode="auto">
        <a:xfrm>
          <a:off x="0" y="0"/>
          <a:ext cx="0" cy="0"/>
          <a:chOff x="0" y="0"/>
          <a:chExt cx="0" cy="0"/>
        </a:xfrm>
      </p:grpSpPr>
      <p:pic>
        <p:nvPicPr>
          <p:cNvPr id="4" name="Grafik 8"/>
          <p:cNvPicPr>
            <a:picLocks noChangeAspect="1"/>
          </p:cNvPicPr>
          <p:nvPr userDrawn="1"/>
        </p:nvPicPr>
        <p:blipFill>
          <a:blip r:embed="rId11"/>
          <a:stretch/>
        </p:blipFill>
        <p:spPr bwMode="auto">
          <a:xfrm>
            <a:off x="-2054" y="9106"/>
            <a:ext cx="889120" cy="618428"/>
          </a:xfrm>
          <a:prstGeom prst="rect">
            <a:avLst/>
          </a:prstGeom>
        </p:spPr>
      </p:pic>
      <p:sp>
        <p:nvSpPr>
          <p:cNvPr id="5" name="Titelplatzhalter 1"/>
          <p:cNvSpPr>
            <a:spLocks noGrp="1"/>
          </p:cNvSpPr>
          <p:nvPr>
            <p:ph type="title"/>
          </p:nvPr>
        </p:nvSpPr>
        <p:spPr bwMode="auto">
          <a:xfrm>
            <a:off x="457200" y="205979"/>
            <a:ext cx="8229600" cy="857250"/>
          </a:xfrm>
          <a:prstGeom prst="rect">
            <a:avLst/>
          </a:prstGeom>
        </p:spPr>
        <p:txBody>
          <a:bodyPr vert="horz" lIns="91440" tIns="45720" rIns="91440" bIns="45720" rtlCol="0" anchor="ctr">
            <a:normAutofit/>
          </a:bodyPr>
          <a:lstStyle/>
          <a:p>
            <a:pPr>
              <a:defRPr/>
            </a:pPr>
            <a:r>
              <a:rPr lang="de-DE"/>
              <a:t>Titelmasterformat durch Klicken bearbeiten</a:t>
            </a:r>
          </a:p>
        </p:txBody>
      </p:sp>
      <p:sp>
        <p:nvSpPr>
          <p:cNvPr id="6" name="Textplatzhalter 2"/>
          <p:cNvSpPr>
            <a:spLocks noGrp="1"/>
          </p:cNvSpPr>
          <p:nvPr>
            <p:ph type="body" idx="1"/>
          </p:nvPr>
        </p:nvSpPr>
        <p:spPr bwMode="auto">
          <a:xfrm>
            <a:off x="457200" y="1200151"/>
            <a:ext cx="8229600" cy="3394472"/>
          </a:xfrm>
          <a:prstGeom prst="rect">
            <a:avLst/>
          </a:prstGeom>
        </p:spPr>
        <p:txBody>
          <a:bodyPr vert="horz" lIns="91440" tIns="45720" rIns="91440" bIns="45720" rtlCol="0">
            <a:normAutofit/>
          </a:bodyPr>
          <a:lstStyle/>
          <a:p>
            <a:pPr lvl="0">
              <a:defRPr/>
            </a:pPr>
            <a:r>
              <a:rPr lang="de-DE"/>
              <a:t>Textmasterformat bearbeiten</a:t>
            </a:r>
            <a:endParaRPr/>
          </a:p>
          <a:p>
            <a:pPr lvl="1">
              <a:defRPr/>
            </a:pPr>
            <a:r>
              <a:rPr lang="de-DE"/>
              <a:t>Zweite Ebene</a:t>
            </a:r>
            <a:endParaRPr/>
          </a:p>
          <a:p>
            <a:pPr lvl="2">
              <a:defRPr/>
            </a:pPr>
            <a:r>
              <a:rPr lang="de-DE"/>
              <a:t>Dritte Ebene</a:t>
            </a:r>
            <a:endParaRPr/>
          </a:p>
          <a:p>
            <a:pPr lvl="3">
              <a:defRPr/>
            </a:pPr>
            <a:r>
              <a:rPr lang="de-DE"/>
              <a:t>Vierte Ebene</a:t>
            </a:r>
            <a:endParaRPr/>
          </a:p>
          <a:p>
            <a:pPr lvl="4">
              <a:defRPr/>
            </a:pPr>
            <a:r>
              <a:rPr lang="de-DE"/>
              <a:t>Fünfte Ebene</a:t>
            </a:r>
          </a:p>
        </p:txBody>
      </p:sp>
      <p:sp>
        <p:nvSpPr>
          <p:cNvPr id="7" name="Fußzeilenplatzhalter 4"/>
          <p:cNvSpPr>
            <a:spLocks noGrp="1"/>
          </p:cNvSpPr>
          <p:nvPr>
            <p:ph type="ftr" sz="quarter" idx="3"/>
          </p:nvPr>
        </p:nvSpPr>
        <p:spPr bwMode="auto">
          <a:xfrm>
            <a:off x="360000" y="4747858"/>
            <a:ext cx="7236336" cy="126745"/>
          </a:xfrm>
          <a:prstGeom prst="rect">
            <a:avLst/>
          </a:prstGeom>
        </p:spPr>
        <p:txBody>
          <a:bodyPr vert="horz" lIns="91440" tIns="45720" rIns="91440" bIns="45720" rtlCol="0" anchor="ctr"/>
          <a:lstStyle>
            <a:lvl1pPr algn="l">
              <a:defRPr sz="950">
                <a:solidFill>
                  <a:srgbClr val="004A6F"/>
                </a:solidFill>
              </a:defRPr>
            </a:lvl1pPr>
          </a:lstStyle>
          <a:p>
            <a:pPr>
              <a:defRPr/>
            </a:pPr>
            <a:r>
              <a:rPr lang="en-US" dirty="0"/>
              <a:t>University Hospital Heidelberg | March 2020 | Dr Thiago Britto Borges</a:t>
            </a:r>
            <a:endParaRPr lang="de-DE" dirty="0"/>
          </a:p>
        </p:txBody>
      </p:sp>
      <p:sp>
        <p:nvSpPr>
          <p:cNvPr id="8" name="Foliennummernplatzhalter 5"/>
          <p:cNvSpPr>
            <a:spLocks noGrp="1"/>
          </p:cNvSpPr>
          <p:nvPr>
            <p:ph type="sldNum" sz="quarter" idx="4"/>
          </p:nvPr>
        </p:nvSpPr>
        <p:spPr bwMode="auto">
          <a:xfrm>
            <a:off x="7668344" y="4747858"/>
            <a:ext cx="377656" cy="126745"/>
          </a:xfrm>
          <a:prstGeom prst="rect">
            <a:avLst/>
          </a:prstGeom>
        </p:spPr>
        <p:txBody>
          <a:bodyPr vert="horz" lIns="91440" tIns="45720" rIns="91440" bIns="45720" rtlCol="0" anchor="ctr"/>
          <a:lstStyle>
            <a:lvl1pPr algn="r">
              <a:defRPr sz="950">
                <a:solidFill>
                  <a:srgbClr val="004A6F"/>
                </a:solidFill>
              </a:defRPr>
            </a:lvl1pPr>
          </a:lstStyle>
          <a:p>
            <a:pPr>
              <a:defRPr/>
            </a:pPr>
            <a:fld id="{A67AB38F-FC0E-42CB-9567-31679587AA49}" type="slidenum">
              <a:t>‹#›</a:t>
            </a:fld>
            <a:endParaRPr lang="de-DE"/>
          </a:p>
        </p:txBody>
      </p:sp>
      <p:cxnSp>
        <p:nvCxnSpPr>
          <p:cNvPr id="9" name="Gerade Verbindung 6"/>
          <p:cNvCxnSpPr>
            <a:cxnSpLocks/>
          </p:cNvCxnSpPr>
          <p:nvPr/>
        </p:nvCxnSpPr>
        <p:spPr bwMode="auto">
          <a:xfrm>
            <a:off x="360000" y="4731990"/>
            <a:ext cx="7686000" cy="0"/>
          </a:xfrm>
          <a:prstGeom prst="line">
            <a:avLst/>
          </a:prstGeom>
          <a:ln>
            <a:solidFill>
              <a:srgbClr val="004A6F"/>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hdr="0" dt="0"/>
  <p:txStyles>
    <p:titleStyle>
      <a:lvl1pPr algn="l" defTabSz="914400">
        <a:spcBef>
          <a:spcPts val="0"/>
        </a:spcBef>
        <a:buNone/>
        <a:defRPr sz="3200">
          <a:solidFill>
            <a:srgbClr val="004A6F"/>
          </a:solidFill>
          <a:latin typeface="+mj-lt"/>
          <a:ea typeface="+mj-ea"/>
          <a:cs typeface="+mj-cs"/>
        </a:defRPr>
      </a:lvl1pPr>
    </p:titleStyle>
    <p:bodyStyle>
      <a:lvl1pPr marL="342900" indent="-342900" algn="l" defTabSz="914400">
        <a:spcBef>
          <a:spcPts val="0"/>
        </a:spcBef>
        <a:buClr>
          <a:schemeClr val="tx2">
            <a:lumMod val="75000"/>
          </a:schemeClr>
        </a:buClr>
        <a:buSzPct val="125000"/>
        <a:buFont typeface="Arial"/>
        <a:buChar char="•"/>
        <a:defRPr sz="2400">
          <a:solidFill>
            <a:schemeClr val="tx1"/>
          </a:solidFill>
          <a:latin typeface="+mn-lt"/>
          <a:ea typeface="+mn-ea"/>
          <a:cs typeface="+mn-cs"/>
        </a:defRPr>
      </a:lvl1pPr>
      <a:lvl2pPr marL="742950" indent="-285750" algn="l" defTabSz="914400">
        <a:spcBef>
          <a:spcPts val="0"/>
        </a:spcBef>
        <a:buClr>
          <a:schemeClr val="tx2">
            <a:lumMod val="75000"/>
          </a:schemeClr>
        </a:buClr>
        <a:buFont typeface="Wingdings"/>
        <a:buChar char=""/>
        <a:defRPr sz="2400">
          <a:solidFill>
            <a:schemeClr val="tx1"/>
          </a:solidFill>
          <a:latin typeface="+mn-lt"/>
          <a:ea typeface="+mn-ea"/>
          <a:cs typeface="+mn-cs"/>
        </a:defRPr>
      </a:lvl2pPr>
      <a:lvl3pPr marL="1143000" indent="-228600" algn="l" defTabSz="914400">
        <a:spcBef>
          <a:spcPts val="0"/>
        </a:spcBef>
        <a:buClr>
          <a:schemeClr val="tx2">
            <a:lumMod val="75000"/>
          </a:schemeClr>
        </a:buClr>
        <a:buSzPct val="90000"/>
        <a:buFont typeface="Wingdings"/>
        <a:buChar char="§"/>
        <a:defRPr sz="2400">
          <a:solidFill>
            <a:schemeClr val="tx1"/>
          </a:solidFill>
          <a:latin typeface="+mn-lt"/>
          <a:ea typeface="+mn-ea"/>
          <a:cs typeface="+mn-cs"/>
        </a:defRPr>
      </a:lvl3pPr>
      <a:lvl4pPr marL="1600200" indent="-228600" algn="l" defTabSz="914400">
        <a:spcBef>
          <a:spcPts val="0"/>
        </a:spcBef>
        <a:buClr>
          <a:schemeClr val="tx2">
            <a:lumMod val="75000"/>
          </a:schemeClr>
        </a:buClr>
        <a:buSzPct val="90000"/>
        <a:buFont typeface="Arial"/>
        <a:buChar char="–"/>
        <a:defRPr sz="2400">
          <a:solidFill>
            <a:schemeClr val="tx1"/>
          </a:solidFill>
          <a:latin typeface="+mn-lt"/>
          <a:ea typeface="+mn-ea"/>
          <a:cs typeface="+mn-cs"/>
        </a:defRPr>
      </a:lvl4pPr>
      <a:lvl5pPr marL="2057400" indent="-228600" algn="l" defTabSz="914400">
        <a:spcBef>
          <a:spcPts val="0"/>
        </a:spcBef>
        <a:buFont typeface="Arial"/>
        <a:buChar char="»"/>
        <a:defRPr sz="2400">
          <a:solidFill>
            <a:schemeClr val="tx1"/>
          </a:solidFill>
          <a:latin typeface="+mn-lt"/>
          <a:ea typeface="+mn-ea"/>
          <a:cs typeface="+mn-cs"/>
        </a:defRPr>
      </a:lvl5pPr>
      <a:lvl6pPr marL="2514600" indent="-228600" algn="l" defTabSz="914400">
        <a:spcBef>
          <a:spcPts val="0"/>
        </a:spcBef>
        <a:buFont typeface="Arial"/>
        <a:buChar char="•"/>
        <a:defRPr sz="2000">
          <a:solidFill>
            <a:schemeClr val="tx1"/>
          </a:solidFill>
          <a:latin typeface="+mn-lt"/>
          <a:ea typeface="+mn-ea"/>
          <a:cs typeface="+mn-cs"/>
        </a:defRPr>
      </a:lvl6pPr>
      <a:lvl7pPr marL="2971800" indent="-228600" algn="l" defTabSz="914400">
        <a:spcBef>
          <a:spcPts val="0"/>
        </a:spcBef>
        <a:buFont typeface="Arial"/>
        <a:buChar char="•"/>
        <a:defRPr sz="2000">
          <a:solidFill>
            <a:schemeClr val="tx1"/>
          </a:solidFill>
          <a:latin typeface="+mn-lt"/>
          <a:ea typeface="+mn-ea"/>
          <a:cs typeface="+mn-cs"/>
        </a:defRPr>
      </a:lvl7pPr>
      <a:lvl8pPr marL="3429000" indent="-228600" algn="l" defTabSz="914400">
        <a:spcBef>
          <a:spcPts val="0"/>
        </a:spcBef>
        <a:buFont typeface="Arial"/>
        <a:buChar char="•"/>
        <a:defRPr sz="2000">
          <a:solidFill>
            <a:schemeClr val="tx1"/>
          </a:solidFill>
          <a:latin typeface="+mn-lt"/>
          <a:ea typeface="+mn-ea"/>
          <a:cs typeface="+mn-cs"/>
        </a:defRPr>
      </a:lvl8pPr>
      <a:lvl9pPr marL="3886200" indent="-228600" algn="l" defTabSz="914400">
        <a:spcBef>
          <a:spcPts val="0"/>
        </a:spcBef>
        <a:buFont typeface="Arial"/>
        <a:buChar char="•"/>
        <a:defRPr sz="2000">
          <a:solidFill>
            <a:schemeClr val="tx1"/>
          </a:solidFill>
          <a:latin typeface="+mn-lt"/>
          <a:ea typeface="+mn-ea"/>
          <a:cs typeface="+mn-cs"/>
        </a:defRPr>
      </a:lvl9pPr>
    </p:bodyStyle>
    <p:otherStyle>
      <a:defPPr>
        <a:defRPr lang="de-DE"/>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mailto:thiago.brittoborges@uni-heidelberg.de"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hyperlink" Target="https://igv.org/web/app/?sessionURL=blob:tZRLT9wwEMe_SuUTVY3zIuRxLFLLgdOWqodqVTnJbGLVj8V2loXVfnfGYal4Fqi2h0TJzPgfz..f8YZYWIAF3QKpN0R0pCZDn1SEEs0VxsjpqLj.cHAyOxmyIgq5j5hccOf599lZKPd.6eoochnjil8bzS8da42KRL9ijTW8E9p54UcPzNg.6kEbBS5ycDHJTTc2CaKw0B2s9y6Md4Hi7ZU3DdfdnvSD3GeUY37tyZYSadrRkfonaQebpHVV0qos6FGVHE6PFS3jhMwp8Za3v0PhhvirZYCMkuPkASXGdmBJfZiwoiqOqyzJjsrjNEvyAj5lcYm.mG9LoXUo8naELd38sQq49cEcIWEXGkLol5NtmvOMNVyFtLGKe0zevo5WvgYDu2cdKBM9J_dWx14WwSu448xoWzi_JRJ6wNiOD5ei1wp06G4A0Q.4_SyO0VGzAst7OA9IT3eZHBM7jEkokQafiO2bg5gmRRmu8A8_AknxKxIkfLFwcT5YcIOROA4xS.8hPhP4vYeIZQjtD_Fzcu9G_ETkPyJOHyOuEprm.b8S_goa3H2EeEDh5IWdvhHj3ZxOM4qrgyJzxnqYJpX11.9E.rog803AuxJONEIKf_UD9c1lGGOKDSiz4g3CrhdcOsSwI5c9.I9e2unfPNPaeO6F0RhTfD0zl3is5MG1J.hxpQcbZO6OKKOMw75w6cR3vp1vbwA-" TargetMode="External"/><Relationship Id="rId1" Type="http://schemas.openxmlformats.org/officeDocument/2006/relationships/slideLayout" Target="../slideLayouts/slideLayout2.xml"/><Relationship Id="rId4" Type="http://schemas.openxmlformats.org/officeDocument/2006/relationships/hyperlink" Target="https://igv.org/" TargetMode="Externa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hyperlink" Target="https://www.nature.com/articles/s41592-021-01254-9?proof=t%29#auth-Laura-Wratten"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0.tiff"/><Relationship Id="rId5" Type="http://schemas.openxmlformats.org/officeDocument/2006/relationships/image" Target="../media/image19.tiff"/><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3" Type="http://schemas.openxmlformats.org/officeDocument/2006/relationships/hyperlink" Target="https://training.galaxyproject.org/training-material/topics/introduction/"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hyperlink" Target="https://www.nature.com/articles/s41592-021-01254-9?proof=t%29#auth-Laura-Wratten" TargetMode="External"/></Relationships>
</file>

<file path=ppt/slides/_rels/slide22.xml.rels><?xml version="1.0" encoding="UTF-8" standalone="yes"?>
<Relationships xmlns="http://schemas.openxmlformats.org/package/2006/relationships"><Relationship Id="rId3" Type="http://schemas.openxmlformats.org/officeDocument/2006/relationships/hyperlink" Target="https://github.com/snakemake/snakemake-wrappers"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hyperlink" Target="https://snakemake.github.io/snakemake-workflow-catalog/?usage=snakemake-workflows%2Frna-seq-star-deseq2"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hyperlink" Target="https://github.com/snakemake-workflows/dna-seq-gatk-variant-calling"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tif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28.tif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hyperlink" Target="https://github.com/dieterich-lab/Baltica" TargetMode="External"/></Relationships>
</file>

<file path=ppt/slides/_rels/slide31.xml.rels><?xml version="1.0" encoding="UTF-8" standalone="yes"?>
<Relationships xmlns="http://schemas.openxmlformats.org/package/2006/relationships"><Relationship Id="rId2" Type="http://schemas.openxmlformats.org/officeDocument/2006/relationships/image" Target="../media/image31.tif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4.tif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5.tif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6.tif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7.tif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8.tif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9.tif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0.tif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1.tiff"/><Relationship Id="rId2" Type="http://schemas.openxmlformats.org/officeDocument/2006/relationships/hyperlink" Target="https://www.melbournebioinformatics.org.au/tutorials/tutorials/docker/docker/" TargetMode="Externa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hyperlink" Target="https://github.com/dieterich-lab/hbigs_course_2022/wiki/Further-Reading"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 name="Titel 1"/>
          <p:cNvSpPr>
            <a:spLocks noGrp="1"/>
          </p:cNvSpPr>
          <p:nvPr>
            <p:ph type="ctrTitle"/>
          </p:nvPr>
        </p:nvSpPr>
        <p:spPr bwMode="auto">
          <a:xfrm>
            <a:off x="685800" y="1587917"/>
            <a:ext cx="7772400" cy="1102519"/>
          </a:xfrm>
        </p:spPr>
        <p:txBody>
          <a:bodyPr>
            <a:normAutofit fontScale="90000"/>
          </a:bodyPr>
          <a:lstStyle/>
          <a:p>
            <a:r>
              <a:rPr lang="en-GB" dirty="0"/>
              <a:t>Introduction to computational RNA biology: splicing, translation and networks </a:t>
            </a:r>
          </a:p>
        </p:txBody>
      </p:sp>
      <p:sp>
        <p:nvSpPr>
          <p:cNvPr id="5" name="Untertitel 2"/>
          <p:cNvSpPr>
            <a:spLocks noGrp="1"/>
          </p:cNvSpPr>
          <p:nvPr>
            <p:ph type="subTitle" idx="1"/>
          </p:nvPr>
        </p:nvSpPr>
        <p:spPr bwMode="auto">
          <a:xfrm>
            <a:off x="739127" y="2642927"/>
            <a:ext cx="7769675" cy="1398503"/>
          </a:xfrm>
        </p:spPr>
        <p:txBody>
          <a:bodyPr>
            <a:normAutofit/>
          </a:bodyPr>
          <a:lstStyle/>
          <a:p>
            <a:pPr algn="ctr">
              <a:defRPr/>
            </a:pPr>
            <a:r>
              <a:rPr lang="en-GB" dirty="0"/>
              <a:t>Computational methods for alternative splicing identification</a:t>
            </a:r>
          </a:p>
          <a:p>
            <a:pPr algn="ctr">
              <a:defRPr/>
            </a:pPr>
            <a:r>
              <a:rPr lang="en-GB" dirty="0"/>
              <a:t>Dr Thiago Britto Borges </a:t>
            </a:r>
          </a:p>
          <a:p>
            <a:pPr algn="ctr">
              <a:defRPr/>
            </a:pPr>
            <a:r>
              <a:rPr lang="en-GB" dirty="0"/>
              <a:t>March 2022</a:t>
            </a:r>
          </a:p>
        </p:txBody>
      </p:sp>
      <p:sp>
        <p:nvSpPr>
          <p:cNvPr id="7" name="TextBox 6">
            <a:extLst>
              <a:ext uri="{FF2B5EF4-FFF2-40B4-BE49-F238E27FC236}">
                <a16:creationId xmlns:a16="http://schemas.microsoft.com/office/drawing/2014/main" id="{0F521127-721D-4F40-BD6A-9981890C541E}"/>
              </a:ext>
            </a:extLst>
          </p:cNvPr>
          <p:cNvSpPr txBox="1"/>
          <p:nvPr/>
        </p:nvSpPr>
        <p:spPr>
          <a:xfrm>
            <a:off x="2286000" y="3795886"/>
            <a:ext cx="4572000" cy="646331"/>
          </a:xfrm>
          <a:prstGeom prst="rect">
            <a:avLst/>
          </a:prstGeom>
          <a:noFill/>
        </p:spPr>
        <p:txBody>
          <a:bodyPr wrap="square">
            <a:spAutoFit/>
          </a:bodyPr>
          <a:lstStyle/>
          <a:p>
            <a:pPr algn="ctr">
              <a:defRPr/>
            </a:pPr>
            <a:r>
              <a:rPr lang="en-GB" dirty="0">
                <a:hlinkClick r:id="rId2"/>
              </a:rPr>
              <a:t>thiago.brittoborges@uni-heidelberg.de</a:t>
            </a:r>
            <a:r>
              <a:rPr lang="en-GB" dirty="0"/>
              <a:t> or @</a:t>
            </a:r>
            <a:r>
              <a:rPr lang="en-GB" dirty="0" err="1"/>
              <a:t>tbrittoborges</a:t>
            </a:r>
            <a:r>
              <a:rPr lang="en-GB" dirty="0"/>
              <a:t> </a:t>
            </a:r>
          </a:p>
        </p:txBody>
      </p:sp>
      <p:pic>
        <p:nvPicPr>
          <p:cNvPr id="4098" name="Picture 2" descr="Twitter Logo transparent PNG - StickPNG">
            <a:extLst>
              <a:ext uri="{FF2B5EF4-FFF2-40B4-BE49-F238E27FC236}">
                <a16:creationId xmlns:a16="http://schemas.microsoft.com/office/drawing/2014/main" id="{432E62E2-2160-3F4E-B9B3-9EBC9F4310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91880" y="4083918"/>
            <a:ext cx="356668" cy="35666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5052D49-A152-7A48-9F7B-C6C6E277515D}"/>
              </a:ext>
            </a:extLst>
          </p:cNvPr>
          <p:cNvSpPr>
            <a:spLocks noGrp="1"/>
          </p:cNvSpPr>
          <p:nvPr>
            <p:ph type="title"/>
          </p:nvPr>
        </p:nvSpPr>
        <p:spPr/>
        <p:txBody>
          <a:bodyPr>
            <a:normAutofit fontScale="90000"/>
          </a:bodyPr>
          <a:lstStyle/>
          <a:p>
            <a:r>
              <a:rPr lang="en-US" dirty="0"/>
              <a:t>Two approach for alternative splicing identification</a:t>
            </a:r>
          </a:p>
        </p:txBody>
      </p:sp>
      <p:sp>
        <p:nvSpPr>
          <p:cNvPr id="7" name="Text Placeholder 6">
            <a:extLst>
              <a:ext uri="{FF2B5EF4-FFF2-40B4-BE49-F238E27FC236}">
                <a16:creationId xmlns:a16="http://schemas.microsoft.com/office/drawing/2014/main" id="{0F947302-3D47-E542-962A-C51A988E8B64}"/>
              </a:ext>
            </a:extLst>
          </p:cNvPr>
          <p:cNvSpPr>
            <a:spLocks noGrp="1"/>
          </p:cNvSpPr>
          <p:nvPr>
            <p:ph type="body" idx="1"/>
          </p:nvPr>
        </p:nvSpPr>
        <p:spPr/>
        <p:txBody>
          <a:bodyPr>
            <a:normAutofit fontScale="70000" lnSpcReduction="20000"/>
          </a:bodyPr>
          <a:lstStyle/>
          <a:p>
            <a:r>
              <a:rPr lang="en-US" dirty="0"/>
              <a:t>D</a:t>
            </a:r>
            <a:r>
              <a:rPr lang="en-US" b="0" dirty="0"/>
              <a:t>ifferential </a:t>
            </a:r>
            <a:r>
              <a:rPr lang="en-US" dirty="0"/>
              <a:t>T</a:t>
            </a:r>
            <a:r>
              <a:rPr lang="en-US" b="0" dirty="0"/>
              <a:t>ranscript </a:t>
            </a:r>
            <a:r>
              <a:rPr lang="en-US" dirty="0"/>
              <a:t>U</a:t>
            </a:r>
            <a:r>
              <a:rPr lang="en-US" b="0" dirty="0"/>
              <a:t>sage or expression </a:t>
            </a:r>
          </a:p>
        </p:txBody>
      </p:sp>
      <p:sp>
        <p:nvSpPr>
          <p:cNvPr id="9" name="Text Placeholder 8">
            <a:extLst>
              <a:ext uri="{FF2B5EF4-FFF2-40B4-BE49-F238E27FC236}">
                <a16:creationId xmlns:a16="http://schemas.microsoft.com/office/drawing/2014/main" id="{249F6E85-5D46-E849-904C-D672BB552D30}"/>
              </a:ext>
            </a:extLst>
          </p:cNvPr>
          <p:cNvSpPr>
            <a:spLocks noGrp="1"/>
          </p:cNvSpPr>
          <p:nvPr>
            <p:ph type="body" sz="quarter" idx="3"/>
          </p:nvPr>
        </p:nvSpPr>
        <p:spPr/>
        <p:txBody>
          <a:bodyPr>
            <a:normAutofit fontScale="70000" lnSpcReduction="20000"/>
          </a:bodyPr>
          <a:lstStyle/>
          <a:p>
            <a:r>
              <a:rPr lang="en-US" dirty="0"/>
              <a:t>D</a:t>
            </a:r>
            <a:r>
              <a:rPr lang="en-US" b="0" dirty="0"/>
              <a:t>ifferential </a:t>
            </a:r>
            <a:r>
              <a:rPr lang="en-US" dirty="0"/>
              <a:t>J</a:t>
            </a:r>
            <a:r>
              <a:rPr lang="en-US" b="0" dirty="0"/>
              <a:t>unction </a:t>
            </a:r>
            <a:r>
              <a:rPr lang="en-US" dirty="0"/>
              <a:t>U</a:t>
            </a:r>
            <a:r>
              <a:rPr lang="en-US" b="0" dirty="0"/>
              <a:t>sage or expression</a:t>
            </a:r>
          </a:p>
        </p:txBody>
      </p:sp>
      <p:sp>
        <p:nvSpPr>
          <p:cNvPr id="4" name="Footer Placeholder 3">
            <a:extLst>
              <a:ext uri="{FF2B5EF4-FFF2-40B4-BE49-F238E27FC236}">
                <a16:creationId xmlns:a16="http://schemas.microsoft.com/office/drawing/2014/main" id="{64C745F4-CB50-B14F-A7BF-ED45F15C6864}"/>
              </a:ext>
            </a:extLst>
          </p:cNvPr>
          <p:cNvSpPr>
            <a:spLocks noGrp="1"/>
          </p:cNvSpPr>
          <p:nvPr>
            <p:ph type="ftr" sz="quarter" idx="11"/>
          </p:nvPr>
        </p:nvSpPr>
        <p:spPr/>
        <p:txBody>
          <a:bodyPr/>
          <a:lstStyle/>
          <a:p>
            <a:pPr>
              <a:defRPr/>
            </a:pPr>
            <a:r>
              <a:rPr lang="en-US" dirty="0"/>
              <a:t>University Hospital Heidelberg | March 2020 | Dr Thiago Britto Borges</a:t>
            </a:r>
            <a:endParaRPr lang="de-DE" dirty="0"/>
          </a:p>
        </p:txBody>
      </p:sp>
      <p:sp>
        <p:nvSpPr>
          <p:cNvPr id="5" name="Slide Number Placeholder 4">
            <a:extLst>
              <a:ext uri="{FF2B5EF4-FFF2-40B4-BE49-F238E27FC236}">
                <a16:creationId xmlns:a16="http://schemas.microsoft.com/office/drawing/2014/main" id="{DC6A4AC6-E68A-3849-A59C-BDECDF73FFE1}"/>
              </a:ext>
            </a:extLst>
          </p:cNvPr>
          <p:cNvSpPr>
            <a:spLocks noGrp="1"/>
          </p:cNvSpPr>
          <p:nvPr>
            <p:ph type="sldNum" sz="quarter" idx="12"/>
          </p:nvPr>
        </p:nvSpPr>
        <p:spPr/>
        <p:txBody>
          <a:bodyPr/>
          <a:lstStyle/>
          <a:p>
            <a:pPr>
              <a:defRPr/>
            </a:pPr>
            <a:fld id="{A67AB38F-FC0E-42CB-9567-31679587AA49}" type="slidenum">
              <a:rPr lang="en-DE" smtClean="0"/>
              <a:t>10</a:t>
            </a:fld>
            <a:endParaRPr lang="en-DE"/>
          </a:p>
        </p:txBody>
      </p:sp>
      <p:pic>
        <p:nvPicPr>
          <p:cNvPr id="12" name="Picture 2">
            <a:extLst>
              <a:ext uri="{FF2B5EF4-FFF2-40B4-BE49-F238E27FC236}">
                <a16:creationId xmlns:a16="http://schemas.microsoft.com/office/drawing/2014/main" id="{A9352865-AC11-4441-9F83-22C4E0E19F31}"/>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457200" y="1913017"/>
            <a:ext cx="4040188" cy="2398554"/>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a:extLst>
              <a:ext uri="{FF2B5EF4-FFF2-40B4-BE49-F238E27FC236}">
                <a16:creationId xmlns:a16="http://schemas.microsoft.com/office/drawing/2014/main" id="{B1C84D9B-FD74-0A4F-92E1-D6267AB28E96}"/>
              </a:ext>
            </a:extLst>
          </p:cNvPr>
          <p:cNvPicPr>
            <a:picLocks noGrp="1" noChangeAspect="1" noChangeArrowheads="1"/>
          </p:cNvPicPr>
          <p:nvPr>
            <p:ph sz="quarter" idx="4"/>
          </p:nvPr>
        </p:nvPicPr>
        <p:blipFill>
          <a:blip r:embed="rId2">
            <a:extLst>
              <a:ext uri="{28A0092B-C50C-407E-A947-70E740481C1C}">
                <a14:useLocalDpi xmlns:a14="http://schemas.microsoft.com/office/drawing/2010/main" val="0"/>
              </a:ext>
            </a:extLst>
          </a:blip>
          <a:srcRect/>
          <a:stretch>
            <a:fillRect/>
          </a:stretch>
        </p:blipFill>
        <p:spPr bwMode="auto">
          <a:xfrm>
            <a:off x="4645025" y="1912546"/>
            <a:ext cx="4041775" cy="2399496"/>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5EDA41A1-8961-8146-A7E0-7945E9B44217}"/>
              </a:ext>
            </a:extLst>
          </p:cNvPr>
          <p:cNvSpPr/>
          <p:nvPr/>
        </p:nvSpPr>
        <p:spPr>
          <a:xfrm>
            <a:off x="457200" y="3388073"/>
            <a:ext cx="3826768" cy="479822"/>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FFFF00"/>
              </a:highlight>
            </a:endParaRPr>
          </a:p>
        </p:txBody>
      </p:sp>
      <p:sp>
        <p:nvSpPr>
          <p:cNvPr id="15" name="Rectangle 14">
            <a:extLst>
              <a:ext uri="{FF2B5EF4-FFF2-40B4-BE49-F238E27FC236}">
                <a16:creationId xmlns:a16="http://schemas.microsoft.com/office/drawing/2014/main" id="{EFE69174-07FC-1C4D-94AC-2B2853D99E94}"/>
              </a:ext>
            </a:extLst>
          </p:cNvPr>
          <p:cNvSpPr/>
          <p:nvPr/>
        </p:nvSpPr>
        <p:spPr>
          <a:xfrm>
            <a:off x="5436096" y="2546636"/>
            <a:ext cx="576064" cy="127070"/>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FFFF00"/>
              </a:highlight>
            </a:endParaRPr>
          </a:p>
        </p:txBody>
      </p:sp>
      <p:sp>
        <p:nvSpPr>
          <p:cNvPr id="17" name="Rectangle 16">
            <a:extLst>
              <a:ext uri="{FF2B5EF4-FFF2-40B4-BE49-F238E27FC236}">
                <a16:creationId xmlns:a16="http://schemas.microsoft.com/office/drawing/2014/main" id="{D03EE5B3-0EA8-D347-9F8C-F3F0775C64A3}"/>
              </a:ext>
            </a:extLst>
          </p:cNvPr>
          <p:cNvSpPr/>
          <p:nvPr/>
        </p:nvSpPr>
        <p:spPr>
          <a:xfrm>
            <a:off x="6300192" y="2539558"/>
            <a:ext cx="432805" cy="127070"/>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FFFF00"/>
              </a:highlight>
            </a:endParaRPr>
          </a:p>
        </p:txBody>
      </p:sp>
      <p:sp>
        <p:nvSpPr>
          <p:cNvPr id="18" name="Rectangle 17">
            <a:extLst>
              <a:ext uri="{FF2B5EF4-FFF2-40B4-BE49-F238E27FC236}">
                <a16:creationId xmlns:a16="http://schemas.microsoft.com/office/drawing/2014/main" id="{37D8F0F5-71C4-5B4B-88B8-E4FBA142E024}"/>
              </a:ext>
            </a:extLst>
          </p:cNvPr>
          <p:cNvSpPr/>
          <p:nvPr/>
        </p:nvSpPr>
        <p:spPr>
          <a:xfrm>
            <a:off x="6246557" y="2804720"/>
            <a:ext cx="1799443" cy="127070"/>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FFFF00"/>
              </a:highlight>
            </a:endParaRPr>
          </a:p>
        </p:txBody>
      </p:sp>
      <p:sp>
        <p:nvSpPr>
          <p:cNvPr id="19" name="Rectangle 18">
            <a:extLst>
              <a:ext uri="{FF2B5EF4-FFF2-40B4-BE49-F238E27FC236}">
                <a16:creationId xmlns:a16="http://schemas.microsoft.com/office/drawing/2014/main" id="{809050F3-1719-8842-80F1-7C3EE1F8B47B}"/>
              </a:ext>
            </a:extLst>
          </p:cNvPr>
          <p:cNvSpPr/>
          <p:nvPr/>
        </p:nvSpPr>
        <p:spPr>
          <a:xfrm>
            <a:off x="6929875" y="2536956"/>
            <a:ext cx="432806" cy="127070"/>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FFFF00"/>
              </a:highlight>
            </a:endParaRPr>
          </a:p>
        </p:txBody>
      </p:sp>
      <p:sp>
        <p:nvSpPr>
          <p:cNvPr id="20" name="Rectangle 19">
            <a:extLst>
              <a:ext uri="{FF2B5EF4-FFF2-40B4-BE49-F238E27FC236}">
                <a16:creationId xmlns:a16="http://schemas.microsoft.com/office/drawing/2014/main" id="{95133B9C-3D20-3544-BAA4-DEF2682DA69B}"/>
              </a:ext>
            </a:extLst>
          </p:cNvPr>
          <p:cNvSpPr/>
          <p:nvPr/>
        </p:nvSpPr>
        <p:spPr>
          <a:xfrm>
            <a:off x="7438472" y="2551562"/>
            <a:ext cx="517903" cy="127070"/>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FFFF00"/>
              </a:highlight>
            </a:endParaRPr>
          </a:p>
        </p:txBody>
      </p:sp>
      <p:sp>
        <p:nvSpPr>
          <p:cNvPr id="21" name="Rectangle 20">
            <a:extLst>
              <a:ext uri="{FF2B5EF4-FFF2-40B4-BE49-F238E27FC236}">
                <a16:creationId xmlns:a16="http://schemas.microsoft.com/office/drawing/2014/main" id="{6B4EB2A5-99C6-1F4C-81B5-DAEA0C7710ED}"/>
              </a:ext>
            </a:extLst>
          </p:cNvPr>
          <p:cNvSpPr/>
          <p:nvPr/>
        </p:nvSpPr>
        <p:spPr>
          <a:xfrm>
            <a:off x="6929875" y="2691877"/>
            <a:ext cx="1026500" cy="127070"/>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FFFF00"/>
              </a:highlight>
            </a:endParaRPr>
          </a:p>
        </p:txBody>
      </p:sp>
    </p:spTree>
    <p:extLst>
      <p:ext uri="{BB962C8B-B14F-4D97-AF65-F5344CB8AC3E}">
        <p14:creationId xmlns:p14="http://schemas.microsoft.com/office/powerpoint/2010/main" val="26183152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A413B2-9AD2-454B-8569-8D50843CE599}"/>
              </a:ext>
            </a:extLst>
          </p:cNvPr>
          <p:cNvSpPr>
            <a:spLocks noGrp="1"/>
          </p:cNvSpPr>
          <p:nvPr>
            <p:ph type="title"/>
          </p:nvPr>
        </p:nvSpPr>
        <p:spPr/>
        <p:txBody>
          <a:bodyPr>
            <a:normAutofit/>
          </a:bodyPr>
          <a:lstStyle/>
          <a:p>
            <a:r>
              <a:rPr lang="en-US" dirty="0"/>
              <a:t>Splicing leads to different transcript isoforms</a:t>
            </a:r>
          </a:p>
        </p:txBody>
      </p:sp>
      <p:pic>
        <p:nvPicPr>
          <p:cNvPr id="6" name="Content Placeholder 5">
            <a:hlinkClick r:id="rId2"/>
            <a:extLst>
              <a:ext uri="{FF2B5EF4-FFF2-40B4-BE49-F238E27FC236}">
                <a16:creationId xmlns:a16="http://schemas.microsoft.com/office/drawing/2014/main" id="{25249D3F-6279-9C4F-83BA-0A6A1F067A58}"/>
              </a:ext>
            </a:extLst>
          </p:cNvPr>
          <p:cNvPicPr>
            <a:picLocks noGrp="1" noChangeAspect="1"/>
          </p:cNvPicPr>
          <p:nvPr>
            <p:ph idx="1"/>
          </p:nvPr>
        </p:nvPicPr>
        <p:blipFill>
          <a:blip r:embed="rId3"/>
          <a:stretch>
            <a:fillRect/>
          </a:stretch>
        </p:blipFill>
        <p:spPr>
          <a:xfrm>
            <a:off x="1259632" y="905867"/>
            <a:ext cx="6552545" cy="3394075"/>
          </a:xfrm>
          <a:prstGeom prst="rect">
            <a:avLst/>
          </a:prstGeom>
        </p:spPr>
      </p:pic>
      <p:sp>
        <p:nvSpPr>
          <p:cNvPr id="4" name="Footer Placeholder 3">
            <a:extLst>
              <a:ext uri="{FF2B5EF4-FFF2-40B4-BE49-F238E27FC236}">
                <a16:creationId xmlns:a16="http://schemas.microsoft.com/office/drawing/2014/main" id="{0FA69095-8C00-7C44-9408-71406C5F4761}"/>
              </a:ext>
            </a:extLst>
          </p:cNvPr>
          <p:cNvSpPr>
            <a:spLocks noGrp="1"/>
          </p:cNvSpPr>
          <p:nvPr>
            <p:ph type="ftr" sz="quarter" idx="11"/>
          </p:nvPr>
        </p:nvSpPr>
        <p:spPr/>
        <p:txBody>
          <a:bodyPr/>
          <a:lstStyle/>
          <a:p>
            <a:pPr>
              <a:defRPr/>
            </a:pPr>
            <a:r>
              <a:rPr lang="en-US" dirty="0"/>
              <a:t>University Hospital Heidelberg | March 2020 | Dr Thiago Britto Borges</a:t>
            </a:r>
            <a:endParaRPr lang="de-DE" dirty="0"/>
          </a:p>
        </p:txBody>
      </p:sp>
      <p:sp>
        <p:nvSpPr>
          <p:cNvPr id="5" name="Slide Number Placeholder 4">
            <a:extLst>
              <a:ext uri="{FF2B5EF4-FFF2-40B4-BE49-F238E27FC236}">
                <a16:creationId xmlns:a16="http://schemas.microsoft.com/office/drawing/2014/main" id="{FFAD373B-B66C-AE45-B0EE-267A0CCAE083}"/>
              </a:ext>
            </a:extLst>
          </p:cNvPr>
          <p:cNvSpPr>
            <a:spLocks noGrp="1"/>
          </p:cNvSpPr>
          <p:nvPr>
            <p:ph type="sldNum" sz="quarter" idx="12"/>
          </p:nvPr>
        </p:nvSpPr>
        <p:spPr/>
        <p:txBody>
          <a:bodyPr/>
          <a:lstStyle/>
          <a:p>
            <a:pPr>
              <a:defRPr/>
            </a:pPr>
            <a:fld id="{A67AB38F-FC0E-42CB-9567-31679587AA49}" type="slidenum">
              <a:rPr lang="en-DE" smtClean="0"/>
              <a:t>11</a:t>
            </a:fld>
            <a:endParaRPr lang="en-DE"/>
          </a:p>
        </p:txBody>
      </p:sp>
      <p:sp>
        <p:nvSpPr>
          <p:cNvPr id="7" name="TextBox 6">
            <a:extLst>
              <a:ext uri="{FF2B5EF4-FFF2-40B4-BE49-F238E27FC236}">
                <a16:creationId xmlns:a16="http://schemas.microsoft.com/office/drawing/2014/main" id="{2CDC4429-47ED-EF4B-912A-CF317A3EB953}"/>
              </a:ext>
            </a:extLst>
          </p:cNvPr>
          <p:cNvSpPr txBox="1"/>
          <p:nvPr/>
        </p:nvSpPr>
        <p:spPr>
          <a:xfrm>
            <a:off x="4796619" y="4259278"/>
            <a:ext cx="3249381" cy="369332"/>
          </a:xfrm>
          <a:prstGeom prst="rect">
            <a:avLst/>
          </a:prstGeom>
          <a:noFill/>
        </p:spPr>
        <p:txBody>
          <a:bodyPr wrap="square">
            <a:spAutoFit/>
          </a:bodyPr>
          <a:lstStyle/>
          <a:p>
            <a:r>
              <a:rPr lang="en-US" dirty="0"/>
              <a:t>Alignment visualization with </a:t>
            </a:r>
            <a:r>
              <a:rPr lang="en-US" dirty="0">
                <a:hlinkClick r:id="rId4"/>
              </a:rPr>
              <a:t>IGV</a:t>
            </a:r>
            <a:endParaRPr lang="en-US" dirty="0"/>
          </a:p>
        </p:txBody>
      </p:sp>
    </p:spTree>
    <p:extLst>
      <p:ext uri="{BB962C8B-B14F-4D97-AF65-F5344CB8AC3E}">
        <p14:creationId xmlns:p14="http://schemas.microsoft.com/office/powerpoint/2010/main" val="40309456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13D7AE-8051-0144-AA4D-62264197EE13}"/>
              </a:ext>
            </a:extLst>
          </p:cNvPr>
          <p:cNvSpPr>
            <a:spLocks noGrp="1"/>
          </p:cNvSpPr>
          <p:nvPr>
            <p:ph type="title"/>
          </p:nvPr>
        </p:nvSpPr>
        <p:spPr/>
        <p:txBody>
          <a:bodyPr>
            <a:normAutofit fontScale="90000"/>
          </a:bodyPr>
          <a:lstStyle/>
          <a:p>
            <a:r>
              <a:rPr lang="en-US" dirty="0"/>
              <a:t>Alternative isoforms may be relevant for disease conditions</a:t>
            </a:r>
          </a:p>
        </p:txBody>
      </p:sp>
      <p:pic>
        <p:nvPicPr>
          <p:cNvPr id="7" name="Content Placeholder 6" descr="Chart&#10;&#10;Description automatically generated">
            <a:extLst>
              <a:ext uri="{FF2B5EF4-FFF2-40B4-BE49-F238E27FC236}">
                <a16:creationId xmlns:a16="http://schemas.microsoft.com/office/drawing/2014/main" id="{0BD470BB-5AC2-4146-A42F-128192ADF39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19414" y="1200150"/>
            <a:ext cx="6305172" cy="3394075"/>
          </a:xfrm>
        </p:spPr>
      </p:pic>
      <p:sp>
        <p:nvSpPr>
          <p:cNvPr id="4" name="Footer Placeholder 3">
            <a:extLst>
              <a:ext uri="{FF2B5EF4-FFF2-40B4-BE49-F238E27FC236}">
                <a16:creationId xmlns:a16="http://schemas.microsoft.com/office/drawing/2014/main" id="{8A1882E4-1EE9-E843-BE95-12361F2C23E8}"/>
              </a:ext>
            </a:extLst>
          </p:cNvPr>
          <p:cNvSpPr>
            <a:spLocks noGrp="1"/>
          </p:cNvSpPr>
          <p:nvPr>
            <p:ph type="ftr" sz="quarter" idx="11"/>
          </p:nvPr>
        </p:nvSpPr>
        <p:spPr/>
        <p:txBody>
          <a:bodyPr/>
          <a:lstStyle/>
          <a:p>
            <a:pPr>
              <a:defRPr/>
            </a:pPr>
            <a:r>
              <a:rPr lang="en-US"/>
              <a:t>University Hospital Heidelberg | March 2020 | Dr Thiago Britto Borges</a:t>
            </a:r>
            <a:endParaRPr lang="de-DE" dirty="0"/>
          </a:p>
        </p:txBody>
      </p:sp>
      <p:sp>
        <p:nvSpPr>
          <p:cNvPr id="5" name="Slide Number Placeholder 4">
            <a:extLst>
              <a:ext uri="{FF2B5EF4-FFF2-40B4-BE49-F238E27FC236}">
                <a16:creationId xmlns:a16="http://schemas.microsoft.com/office/drawing/2014/main" id="{5F17B6EE-3CBC-C944-8062-1FB75A4E21A7}"/>
              </a:ext>
            </a:extLst>
          </p:cNvPr>
          <p:cNvSpPr>
            <a:spLocks noGrp="1"/>
          </p:cNvSpPr>
          <p:nvPr>
            <p:ph type="sldNum" sz="quarter" idx="12"/>
          </p:nvPr>
        </p:nvSpPr>
        <p:spPr/>
        <p:txBody>
          <a:bodyPr/>
          <a:lstStyle/>
          <a:p>
            <a:pPr>
              <a:defRPr/>
            </a:pPr>
            <a:fld id="{A67AB38F-FC0E-42CB-9567-31679587AA49}" type="slidenum">
              <a:rPr lang="en-DE" smtClean="0"/>
              <a:t>12</a:t>
            </a:fld>
            <a:endParaRPr lang="en-DE"/>
          </a:p>
        </p:txBody>
      </p:sp>
    </p:spTree>
    <p:extLst>
      <p:ext uri="{BB962C8B-B14F-4D97-AF65-F5344CB8AC3E}">
        <p14:creationId xmlns:p14="http://schemas.microsoft.com/office/powerpoint/2010/main" val="28867495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C6E6DB-263A-E74C-A6A2-686FE86384E8}"/>
              </a:ext>
            </a:extLst>
          </p:cNvPr>
          <p:cNvSpPr>
            <a:spLocks noGrp="1"/>
          </p:cNvSpPr>
          <p:nvPr>
            <p:ph type="title"/>
          </p:nvPr>
        </p:nvSpPr>
        <p:spPr/>
        <p:txBody>
          <a:bodyPr/>
          <a:lstStyle/>
          <a:p>
            <a:r>
              <a:rPr lang="en-US" dirty="0"/>
              <a:t>The split-read</a:t>
            </a:r>
          </a:p>
        </p:txBody>
      </p:sp>
      <p:sp>
        <p:nvSpPr>
          <p:cNvPr id="3" name="Content Placeholder 2">
            <a:extLst>
              <a:ext uri="{FF2B5EF4-FFF2-40B4-BE49-F238E27FC236}">
                <a16:creationId xmlns:a16="http://schemas.microsoft.com/office/drawing/2014/main" id="{AE96471F-B676-0C45-BA39-F445550F617A}"/>
              </a:ext>
            </a:extLst>
          </p:cNvPr>
          <p:cNvSpPr>
            <a:spLocks noGrp="1"/>
          </p:cNvSpPr>
          <p:nvPr>
            <p:ph idx="1"/>
          </p:nvPr>
        </p:nvSpPr>
        <p:spPr/>
        <p:txBody>
          <a:bodyPr/>
          <a:lstStyle/>
          <a:p>
            <a:r>
              <a:rPr lang="en-US" dirty="0"/>
              <a:t>The split-read, the read alignment with the N cigar,  is the empirical evidence from the RNA-seq experiment that an intron was removed. </a:t>
            </a:r>
          </a:p>
        </p:txBody>
      </p:sp>
      <p:sp>
        <p:nvSpPr>
          <p:cNvPr id="4" name="Footer Placeholder 3">
            <a:extLst>
              <a:ext uri="{FF2B5EF4-FFF2-40B4-BE49-F238E27FC236}">
                <a16:creationId xmlns:a16="http://schemas.microsoft.com/office/drawing/2014/main" id="{19594C57-EE4F-4345-8434-EC3FDFEAC382}"/>
              </a:ext>
            </a:extLst>
          </p:cNvPr>
          <p:cNvSpPr>
            <a:spLocks noGrp="1"/>
          </p:cNvSpPr>
          <p:nvPr>
            <p:ph type="ftr" sz="quarter" idx="11"/>
          </p:nvPr>
        </p:nvSpPr>
        <p:spPr/>
        <p:txBody>
          <a:bodyPr/>
          <a:lstStyle/>
          <a:p>
            <a:pPr>
              <a:defRPr/>
            </a:pPr>
            <a:r>
              <a:rPr lang="en-US"/>
              <a:t>University Hospital Heidelberg | March 2020 | Dr Thiago Britto Borges</a:t>
            </a:r>
            <a:endParaRPr lang="de-DE" dirty="0"/>
          </a:p>
        </p:txBody>
      </p:sp>
      <p:sp>
        <p:nvSpPr>
          <p:cNvPr id="5" name="Slide Number Placeholder 4">
            <a:extLst>
              <a:ext uri="{FF2B5EF4-FFF2-40B4-BE49-F238E27FC236}">
                <a16:creationId xmlns:a16="http://schemas.microsoft.com/office/drawing/2014/main" id="{EE621DE7-C16D-9F43-89A2-46E0926E1FB0}"/>
              </a:ext>
            </a:extLst>
          </p:cNvPr>
          <p:cNvSpPr>
            <a:spLocks noGrp="1"/>
          </p:cNvSpPr>
          <p:nvPr>
            <p:ph type="sldNum" sz="quarter" idx="12"/>
          </p:nvPr>
        </p:nvSpPr>
        <p:spPr/>
        <p:txBody>
          <a:bodyPr/>
          <a:lstStyle/>
          <a:p>
            <a:pPr>
              <a:defRPr/>
            </a:pPr>
            <a:fld id="{A67AB38F-FC0E-42CB-9567-31679587AA49}" type="slidenum">
              <a:rPr lang="en-DE" smtClean="0"/>
              <a:t>13</a:t>
            </a:fld>
            <a:endParaRPr lang="en-DE"/>
          </a:p>
        </p:txBody>
      </p:sp>
    </p:spTree>
    <p:extLst>
      <p:ext uri="{BB962C8B-B14F-4D97-AF65-F5344CB8AC3E}">
        <p14:creationId xmlns:p14="http://schemas.microsoft.com/office/powerpoint/2010/main" val="20874467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725CD4-288C-244D-BBEA-EBCBBBEDB18D}"/>
              </a:ext>
            </a:extLst>
          </p:cNvPr>
          <p:cNvSpPr>
            <a:spLocks noGrp="1"/>
          </p:cNvSpPr>
          <p:nvPr>
            <p:ph type="title"/>
          </p:nvPr>
        </p:nvSpPr>
        <p:spPr/>
        <p:txBody>
          <a:bodyPr>
            <a:normAutofit/>
          </a:bodyPr>
          <a:lstStyle/>
          <a:p>
            <a:r>
              <a:rPr lang="en-GB" dirty="0"/>
              <a:t>Using workflows managers</a:t>
            </a:r>
          </a:p>
        </p:txBody>
      </p:sp>
      <p:sp>
        <p:nvSpPr>
          <p:cNvPr id="3" name="Text Placeholder 2">
            <a:extLst>
              <a:ext uri="{FF2B5EF4-FFF2-40B4-BE49-F238E27FC236}">
                <a16:creationId xmlns:a16="http://schemas.microsoft.com/office/drawing/2014/main" id="{BDCCAAA9-854F-8C45-A1BA-8EC82981DE19}"/>
              </a:ext>
            </a:extLst>
          </p:cNvPr>
          <p:cNvSpPr>
            <a:spLocks noGrp="1"/>
          </p:cNvSpPr>
          <p:nvPr>
            <p:ph type="body" idx="1"/>
          </p:nvPr>
        </p:nvSpPr>
        <p:spPr/>
        <p:txBody>
          <a:bodyPr>
            <a:normAutofit/>
          </a:bodyPr>
          <a:lstStyle/>
          <a:p>
            <a:r>
              <a:rPr lang="en-GB" dirty="0"/>
              <a:t>Why we need a workflow managers?</a:t>
            </a:r>
          </a:p>
          <a:p>
            <a:r>
              <a:rPr lang="en-GB" dirty="0"/>
              <a:t>What is workflow portability?</a:t>
            </a:r>
          </a:p>
          <a:p>
            <a:r>
              <a:rPr lang="en-GB" dirty="0"/>
              <a:t>Basic elements of a </a:t>
            </a:r>
            <a:r>
              <a:rPr lang="en-GB" dirty="0" err="1"/>
              <a:t>SnakeMake</a:t>
            </a:r>
            <a:r>
              <a:rPr lang="en-GB" dirty="0"/>
              <a:t> workflow</a:t>
            </a:r>
          </a:p>
        </p:txBody>
      </p:sp>
      <p:sp>
        <p:nvSpPr>
          <p:cNvPr id="4" name="Footer Placeholder 3">
            <a:extLst>
              <a:ext uri="{FF2B5EF4-FFF2-40B4-BE49-F238E27FC236}">
                <a16:creationId xmlns:a16="http://schemas.microsoft.com/office/drawing/2014/main" id="{E4141E81-826E-F344-B64C-659281030734}"/>
              </a:ext>
            </a:extLst>
          </p:cNvPr>
          <p:cNvSpPr>
            <a:spLocks noGrp="1"/>
          </p:cNvSpPr>
          <p:nvPr>
            <p:ph type="ftr" sz="quarter" idx="11"/>
          </p:nvPr>
        </p:nvSpPr>
        <p:spPr/>
        <p:txBody>
          <a:bodyPr/>
          <a:lstStyle/>
          <a:p>
            <a:r>
              <a:rPr lang="en-US" dirty="0"/>
              <a:t>University Hospital Heidelberg | March 2020 | Dr Thiago Britto Borges</a:t>
            </a:r>
            <a:endParaRPr lang="de-DE" dirty="0"/>
          </a:p>
        </p:txBody>
      </p:sp>
      <p:sp>
        <p:nvSpPr>
          <p:cNvPr id="5" name="Slide Number Placeholder 4">
            <a:extLst>
              <a:ext uri="{FF2B5EF4-FFF2-40B4-BE49-F238E27FC236}">
                <a16:creationId xmlns:a16="http://schemas.microsoft.com/office/drawing/2014/main" id="{BF7C5AAC-3675-6347-B02C-978EDF914000}"/>
              </a:ext>
            </a:extLst>
          </p:cNvPr>
          <p:cNvSpPr>
            <a:spLocks noGrp="1"/>
          </p:cNvSpPr>
          <p:nvPr>
            <p:ph type="sldNum" sz="quarter" idx="12"/>
          </p:nvPr>
        </p:nvSpPr>
        <p:spPr/>
        <p:txBody>
          <a:bodyPr/>
          <a:lstStyle/>
          <a:p>
            <a:fld id="{FE93DF88-78B6-4BFF-B7C0-E234D80DCA30}" type="slidenum">
              <a:rPr lang="de-DE" smtClean="0"/>
              <a:t>14</a:t>
            </a:fld>
            <a:endParaRPr lang="de-DE"/>
          </a:p>
        </p:txBody>
      </p:sp>
    </p:spTree>
    <p:extLst>
      <p:ext uri="{BB962C8B-B14F-4D97-AF65-F5344CB8AC3E}">
        <p14:creationId xmlns:p14="http://schemas.microsoft.com/office/powerpoint/2010/main" val="12992274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D3327-A516-3045-92A9-F36B4772AFCA}"/>
              </a:ext>
            </a:extLst>
          </p:cNvPr>
          <p:cNvSpPr>
            <a:spLocks noGrp="1"/>
          </p:cNvSpPr>
          <p:nvPr>
            <p:ph type="title"/>
          </p:nvPr>
        </p:nvSpPr>
        <p:spPr/>
        <p:txBody>
          <a:bodyPr/>
          <a:lstStyle/>
          <a:p>
            <a:r>
              <a:rPr lang="en-US" dirty="0"/>
              <a:t>Elements of a workflow operation</a:t>
            </a:r>
          </a:p>
        </p:txBody>
      </p:sp>
      <p:sp>
        <p:nvSpPr>
          <p:cNvPr id="4" name="Footer Placeholder 3">
            <a:extLst>
              <a:ext uri="{FF2B5EF4-FFF2-40B4-BE49-F238E27FC236}">
                <a16:creationId xmlns:a16="http://schemas.microsoft.com/office/drawing/2014/main" id="{78F76705-4DED-1A42-8EF2-2D8F3E1B878D}"/>
              </a:ext>
            </a:extLst>
          </p:cNvPr>
          <p:cNvSpPr>
            <a:spLocks noGrp="1"/>
          </p:cNvSpPr>
          <p:nvPr>
            <p:ph type="ftr" sz="quarter" idx="11"/>
          </p:nvPr>
        </p:nvSpPr>
        <p:spPr/>
        <p:txBody>
          <a:bodyPr/>
          <a:lstStyle/>
          <a:p>
            <a:pPr>
              <a:defRPr/>
            </a:pPr>
            <a:r>
              <a:rPr lang="en-US" dirty="0"/>
              <a:t>University Hospital Heidelberg | March 2020 | Dr Thiago Britto Borges</a:t>
            </a:r>
            <a:endParaRPr lang="de-DE" dirty="0"/>
          </a:p>
        </p:txBody>
      </p:sp>
      <p:sp>
        <p:nvSpPr>
          <p:cNvPr id="5" name="Slide Number Placeholder 4">
            <a:extLst>
              <a:ext uri="{FF2B5EF4-FFF2-40B4-BE49-F238E27FC236}">
                <a16:creationId xmlns:a16="http://schemas.microsoft.com/office/drawing/2014/main" id="{D1D508CA-FA83-294C-B229-46F656140A61}"/>
              </a:ext>
            </a:extLst>
          </p:cNvPr>
          <p:cNvSpPr>
            <a:spLocks noGrp="1"/>
          </p:cNvSpPr>
          <p:nvPr>
            <p:ph type="sldNum" sz="quarter" idx="12"/>
          </p:nvPr>
        </p:nvSpPr>
        <p:spPr/>
        <p:txBody>
          <a:bodyPr/>
          <a:lstStyle/>
          <a:p>
            <a:pPr>
              <a:defRPr/>
            </a:pPr>
            <a:fld id="{A67AB38F-FC0E-42CB-9567-31679587AA49}" type="slidenum">
              <a:rPr lang="en-DE" smtClean="0"/>
              <a:t>15</a:t>
            </a:fld>
            <a:endParaRPr lang="en-DE"/>
          </a:p>
        </p:txBody>
      </p:sp>
      <p:sp>
        <p:nvSpPr>
          <p:cNvPr id="6" name="Rectangle 5">
            <a:extLst>
              <a:ext uri="{FF2B5EF4-FFF2-40B4-BE49-F238E27FC236}">
                <a16:creationId xmlns:a16="http://schemas.microsoft.com/office/drawing/2014/main" id="{A3D65283-2104-0549-93FC-C550D467FC9F}"/>
              </a:ext>
            </a:extLst>
          </p:cNvPr>
          <p:cNvSpPr/>
          <p:nvPr/>
        </p:nvSpPr>
        <p:spPr>
          <a:xfrm>
            <a:off x="2051720" y="2283718"/>
            <a:ext cx="1512168" cy="648072"/>
          </a:xfrm>
          <a:prstGeom prst="rect">
            <a:avLst/>
          </a:prstGeom>
          <a:solidFill>
            <a:schemeClr val="bg1">
              <a:lumMod val="85000"/>
            </a:schemeClr>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dirty="0"/>
              <a:t>Input</a:t>
            </a:r>
          </a:p>
        </p:txBody>
      </p:sp>
      <p:sp>
        <p:nvSpPr>
          <p:cNvPr id="7" name="Rectangle 6">
            <a:extLst>
              <a:ext uri="{FF2B5EF4-FFF2-40B4-BE49-F238E27FC236}">
                <a16:creationId xmlns:a16="http://schemas.microsoft.com/office/drawing/2014/main" id="{2125F113-0BF7-5145-9116-D4EE47E1CCDF}"/>
              </a:ext>
            </a:extLst>
          </p:cNvPr>
          <p:cNvSpPr/>
          <p:nvPr/>
        </p:nvSpPr>
        <p:spPr>
          <a:xfrm>
            <a:off x="5580112" y="2264203"/>
            <a:ext cx="1512168" cy="648072"/>
          </a:xfrm>
          <a:prstGeom prst="rect">
            <a:avLst/>
          </a:prstGeom>
          <a:solidFill>
            <a:schemeClr val="accent6">
              <a:lumMod val="60000"/>
              <a:lumOff val="40000"/>
            </a:schemeClr>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dirty="0"/>
              <a:t>Output</a:t>
            </a:r>
          </a:p>
        </p:txBody>
      </p:sp>
      <p:cxnSp>
        <p:nvCxnSpPr>
          <p:cNvPr id="9" name="Straight Arrow Connector 8">
            <a:extLst>
              <a:ext uri="{FF2B5EF4-FFF2-40B4-BE49-F238E27FC236}">
                <a16:creationId xmlns:a16="http://schemas.microsoft.com/office/drawing/2014/main" id="{A573990F-EE6A-7A4B-A690-5E95E1A46F8D}"/>
              </a:ext>
            </a:extLst>
          </p:cNvPr>
          <p:cNvCxnSpPr>
            <a:cxnSpLocks/>
          </p:cNvCxnSpPr>
          <p:nvPr/>
        </p:nvCxnSpPr>
        <p:spPr>
          <a:xfrm flipV="1">
            <a:off x="3563888" y="2588239"/>
            <a:ext cx="2016224" cy="1951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BC899A27-5899-7B4A-96AB-3DE64E0BE9BA}"/>
              </a:ext>
            </a:extLst>
          </p:cNvPr>
          <p:cNvSpPr/>
          <p:nvPr/>
        </p:nvSpPr>
        <p:spPr>
          <a:xfrm>
            <a:off x="3884651" y="1940167"/>
            <a:ext cx="1374698" cy="648072"/>
          </a:xfrm>
          <a:prstGeom prst="rect">
            <a:avLst/>
          </a:prstGeom>
          <a:solidFill>
            <a:schemeClr val="accent3">
              <a:lumMod val="60000"/>
              <a:lumOff val="40000"/>
            </a:schemeClr>
          </a:solidFill>
          <a:ln>
            <a:noFill/>
          </a:ln>
        </p:spPr>
        <p:style>
          <a:lnRef idx="1">
            <a:schemeClr val="dk1"/>
          </a:lnRef>
          <a:fillRef idx="2">
            <a:schemeClr val="dk1"/>
          </a:fillRef>
          <a:effectRef idx="1">
            <a:schemeClr val="dk1"/>
          </a:effectRef>
          <a:fontRef idx="minor">
            <a:schemeClr val="dk1"/>
          </a:fontRef>
        </p:style>
        <p:txBody>
          <a:bodyPr rtlCol="0" anchor="ctr"/>
          <a:lstStyle/>
          <a:p>
            <a:r>
              <a:rPr lang="en-US" dirty="0"/>
              <a:t>Software,</a:t>
            </a:r>
          </a:p>
          <a:p>
            <a:r>
              <a:rPr lang="en-US" dirty="0"/>
              <a:t>parameters</a:t>
            </a:r>
          </a:p>
        </p:txBody>
      </p:sp>
    </p:spTree>
    <p:extLst>
      <p:ext uri="{BB962C8B-B14F-4D97-AF65-F5344CB8AC3E}">
        <p14:creationId xmlns:p14="http://schemas.microsoft.com/office/powerpoint/2010/main" val="21919090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9E6658-64AE-F249-854A-B2DA78B8C408}"/>
              </a:ext>
            </a:extLst>
          </p:cNvPr>
          <p:cNvSpPr>
            <a:spLocks noGrp="1"/>
          </p:cNvSpPr>
          <p:nvPr>
            <p:ph type="title"/>
          </p:nvPr>
        </p:nvSpPr>
        <p:spPr/>
        <p:txBody>
          <a:bodyPr/>
          <a:lstStyle/>
          <a:p>
            <a:r>
              <a:rPr lang="en-US" dirty="0"/>
              <a:t>Examples of workflows operations</a:t>
            </a:r>
          </a:p>
        </p:txBody>
      </p:sp>
      <p:sp>
        <p:nvSpPr>
          <p:cNvPr id="4" name="Footer Placeholder 3">
            <a:extLst>
              <a:ext uri="{FF2B5EF4-FFF2-40B4-BE49-F238E27FC236}">
                <a16:creationId xmlns:a16="http://schemas.microsoft.com/office/drawing/2014/main" id="{593BA0FA-B321-0143-8E45-FB79A8A42434}"/>
              </a:ext>
            </a:extLst>
          </p:cNvPr>
          <p:cNvSpPr>
            <a:spLocks noGrp="1"/>
          </p:cNvSpPr>
          <p:nvPr>
            <p:ph type="ftr" sz="quarter" idx="11"/>
          </p:nvPr>
        </p:nvSpPr>
        <p:spPr/>
        <p:txBody>
          <a:bodyPr/>
          <a:lstStyle/>
          <a:p>
            <a:pPr>
              <a:defRPr/>
            </a:pPr>
            <a:r>
              <a:rPr lang="en-US" dirty="0"/>
              <a:t>University Hospital Heidelberg | March 2020 | Dr Thiago Britto Borges</a:t>
            </a:r>
            <a:endParaRPr lang="de-DE" dirty="0"/>
          </a:p>
        </p:txBody>
      </p:sp>
      <p:sp>
        <p:nvSpPr>
          <p:cNvPr id="5" name="Slide Number Placeholder 4">
            <a:extLst>
              <a:ext uri="{FF2B5EF4-FFF2-40B4-BE49-F238E27FC236}">
                <a16:creationId xmlns:a16="http://schemas.microsoft.com/office/drawing/2014/main" id="{B3AECB5C-80EC-2B4E-A61B-2470884EFCC9}"/>
              </a:ext>
            </a:extLst>
          </p:cNvPr>
          <p:cNvSpPr>
            <a:spLocks noGrp="1"/>
          </p:cNvSpPr>
          <p:nvPr>
            <p:ph type="sldNum" sz="quarter" idx="12"/>
          </p:nvPr>
        </p:nvSpPr>
        <p:spPr/>
        <p:txBody>
          <a:bodyPr/>
          <a:lstStyle/>
          <a:p>
            <a:pPr>
              <a:defRPr/>
            </a:pPr>
            <a:fld id="{A67AB38F-FC0E-42CB-9567-31679587AA49}" type="slidenum">
              <a:rPr lang="en-DE" smtClean="0"/>
              <a:t>16</a:t>
            </a:fld>
            <a:endParaRPr lang="en-DE"/>
          </a:p>
        </p:txBody>
      </p:sp>
      <p:pic>
        <p:nvPicPr>
          <p:cNvPr id="18" name="Content Placeholder 17" descr="Diagram&#10;&#10;Description automatically generated">
            <a:extLst>
              <a:ext uri="{FF2B5EF4-FFF2-40B4-BE49-F238E27FC236}">
                <a16:creationId xmlns:a16="http://schemas.microsoft.com/office/drawing/2014/main" id="{A9971D7C-B2FA-DB44-9677-EBA987F383D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bwMode="auto">
          <a:xfrm>
            <a:off x="457200" y="1208506"/>
            <a:ext cx="3250410" cy="3394075"/>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descr="Graphical user interface, application&#10;&#10;Description automatically generated with medium confidence">
            <a:extLst>
              <a:ext uri="{FF2B5EF4-FFF2-40B4-BE49-F238E27FC236}">
                <a16:creationId xmlns:a16="http://schemas.microsoft.com/office/drawing/2014/main" id="{DEBE5CB7-B2BD-7742-A509-EF287C021E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87175" y="1208505"/>
            <a:ext cx="1939471" cy="3394075"/>
          </a:xfrm>
          <a:prstGeom prst="rect">
            <a:avLst/>
          </a:prstGeom>
        </p:spPr>
      </p:pic>
    </p:spTree>
    <p:extLst>
      <p:ext uri="{BB962C8B-B14F-4D97-AF65-F5344CB8AC3E}">
        <p14:creationId xmlns:p14="http://schemas.microsoft.com/office/powerpoint/2010/main" val="402393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C7B2AF-BD44-F54C-BE69-BE4B2579A10E}"/>
              </a:ext>
            </a:extLst>
          </p:cNvPr>
          <p:cNvSpPr>
            <a:spLocks noGrp="1"/>
          </p:cNvSpPr>
          <p:nvPr>
            <p:ph type="title"/>
          </p:nvPr>
        </p:nvSpPr>
        <p:spPr/>
        <p:txBody>
          <a:bodyPr/>
          <a:lstStyle/>
          <a:p>
            <a:endParaRPr lang="en-US"/>
          </a:p>
        </p:txBody>
      </p:sp>
      <p:sp>
        <p:nvSpPr>
          <p:cNvPr id="4" name="Footer Placeholder 3">
            <a:extLst>
              <a:ext uri="{FF2B5EF4-FFF2-40B4-BE49-F238E27FC236}">
                <a16:creationId xmlns:a16="http://schemas.microsoft.com/office/drawing/2014/main" id="{5604DB34-C9B5-6F4E-83DF-71C1FC6EFEBD}"/>
              </a:ext>
            </a:extLst>
          </p:cNvPr>
          <p:cNvSpPr>
            <a:spLocks noGrp="1"/>
          </p:cNvSpPr>
          <p:nvPr>
            <p:ph type="ftr" sz="quarter" idx="11"/>
          </p:nvPr>
        </p:nvSpPr>
        <p:spPr/>
        <p:txBody>
          <a:bodyPr/>
          <a:lstStyle/>
          <a:p>
            <a:pPr>
              <a:defRPr/>
            </a:pPr>
            <a:r>
              <a:rPr lang="en-US" dirty="0"/>
              <a:t>University Hospital Heidelberg | March 2020 | Dr Thiago Britto Borges</a:t>
            </a:r>
            <a:endParaRPr lang="de-DE" dirty="0"/>
          </a:p>
        </p:txBody>
      </p:sp>
      <p:sp>
        <p:nvSpPr>
          <p:cNvPr id="5" name="Slide Number Placeholder 4">
            <a:extLst>
              <a:ext uri="{FF2B5EF4-FFF2-40B4-BE49-F238E27FC236}">
                <a16:creationId xmlns:a16="http://schemas.microsoft.com/office/drawing/2014/main" id="{470F2334-BE24-FD41-9926-270207F458D2}"/>
              </a:ext>
            </a:extLst>
          </p:cNvPr>
          <p:cNvSpPr>
            <a:spLocks noGrp="1"/>
          </p:cNvSpPr>
          <p:nvPr>
            <p:ph type="sldNum" sz="quarter" idx="12"/>
          </p:nvPr>
        </p:nvSpPr>
        <p:spPr/>
        <p:txBody>
          <a:bodyPr/>
          <a:lstStyle/>
          <a:p>
            <a:pPr>
              <a:defRPr/>
            </a:pPr>
            <a:fld id="{A67AB38F-FC0E-42CB-9567-31679587AA49}" type="slidenum">
              <a:rPr lang="en-DE" smtClean="0"/>
              <a:t>17</a:t>
            </a:fld>
            <a:endParaRPr lang="en-DE"/>
          </a:p>
        </p:txBody>
      </p:sp>
      <p:pic>
        <p:nvPicPr>
          <p:cNvPr id="4098" name="Picture 2" descr="Fig. 1">
            <a:extLst>
              <a:ext uri="{FF2B5EF4-FFF2-40B4-BE49-F238E27FC236}">
                <a16:creationId xmlns:a16="http://schemas.microsoft.com/office/drawing/2014/main" id="{DCDC90A3-5886-4448-83DA-B7745FCC9D13}"/>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483768" y="265314"/>
            <a:ext cx="6613579" cy="438824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506B441-59B1-AC4A-B9E2-D67561A33E15}"/>
              </a:ext>
            </a:extLst>
          </p:cNvPr>
          <p:cNvSpPr txBox="1"/>
          <p:nvPr/>
        </p:nvSpPr>
        <p:spPr>
          <a:xfrm>
            <a:off x="35496" y="1995686"/>
            <a:ext cx="2520280" cy="923330"/>
          </a:xfrm>
          <a:prstGeom prst="rect">
            <a:avLst/>
          </a:prstGeom>
          <a:noFill/>
        </p:spPr>
        <p:txBody>
          <a:bodyPr wrap="square" rtlCol="0">
            <a:spAutoFit/>
          </a:bodyPr>
          <a:lstStyle/>
          <a:p>
            <a:r>
              <a:rPr lang="en-US" dirty="0"/>
              <a:t>Different approaches for multi-step, data intensive tasks</a:t>
            </a:r>
          </a:p>
        </p:txBody>
      </p:sp>
      <p:sp>
        <p:nvSpPr>
          <p:cNvPr id="7" name="Rectangle 6">
            <a:extLst>
              <a:ext uri="{FF2B5EF4-FFF2-40B4-BE49-F238E27FC236}">
                <a16:creationId xmlns:a16="http://schemas.microsoft.com/office/drawing/2014/main" id="{B736A7A6-CD59-014F-875E-36F05751A69C}"/>
              </a:ext>
            </a:extLst>
          </p:cNvPr>
          <p:cNvSpPr/>
          <p:nvPr/>
        </p:nvSpPr>
        <p:spPr>
          <a:xfrm>
            <a:off x="4511299" y="235647"/>
            <a:ext cx="1666301" cy="41659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F733DA70-B7AD-F542-9E43-4DF5FB647BD4}"/>
              </a:ext>
            </a:extLst>
          </p:cNvPr>
          <p:cNvSpPr/>
          <p:nvPr/>
        </p:nvSpPr>
        <p:spPr>
          <a:xfrm>
            <a:off x="6444208" y="235647"/>
            <a:ext cx="2664296" cy="41659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880D7698-2FFF-AF4E-8F50-73D5C2913F4F}"/>
              </a:ext>
            </a:extLst>
          </p:cNvPr>
          <p:cNvSpPr txBox="1"/>
          <p:nvPr/>
        </p:nvSpPr>
        <p:spPr>
          <a:xfrm>
            <a:off x="6590291" y="4815329"/>
            <a:ext cx="2073003" cy="369332"/>
          </a:xfrm>
          <a:prstGeom prst="rect">
            <a:avLst/>
          </a:prstGeom>
          <a:noFill/>
        </p:spPr>
        <p:txBody>
          <a:bodyPr wrap="none" rtlCol="0">
            <a:spAutoFit/>
          </a:bodyPr>
          <a:lstStyle/>
          <a:p>
            <a:r>
              <a:rPr lang="en-GB" dirty="0">
                <a:hlinkClick r:id="rId4"/>
              </a:rPr>
              <a:t>Wratten</a:t>
            </a:r>
            <a:r>
              <a:rPr lang="en-GB" dirty="0"/>
              <a:t> </a:t>
            </a:r>
            <a:r>
              <a:rPr lang="en-GB" i="1" dirty="0"/>
              <a:t>et al.,</a:t>
            </a:r>
            <a:r>
              <a:rPr lang="en-GB" dirty="0"/>
              <a:t> 2021</a:t>
            </a:r>
            <a:endParaRPr lang="en-US" dirty="0"/>
          </a:p>
        </p:txBody>
      </p:sp>
    </p:spTree>
    <p:extLst>
      <p:ext uri="{BB962C8B-B14F-4D97-AF65-F5344CB8AC3E}">
        <p14:creationId xmlns:p14="http://schemas.microsoft.com/office/powerpoint/2010/main" val="2009118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D8B4C3-F1C9-B74E-96F5-AE5D11476EAF}"/>
              </a:ext>
            </a:extLst>
          </p:cNvPr>
          <p:cNvSpPr>
            <a:spLocks noGrp="1"/>
          </p:cNvSpPr>
          <p:nvPr>
            <p:ph type="title"/>
          </p:nvPr>
        </p:nvSpPr>
        <p:spPr/>
        <p:txBody>
          <a:bodyPr>
            <a:normAutofit fontScale="90000"/>
          </a:bodyPr>
          <a:lstStyle/>
          <a:p>
            <a:r>
              <a:rPr lang="en-US" dirty="0"/>
              <a:t>Examples of domain specific workflows managements tools with different target audience </a:t>
            </a:r>
          </a:p>
        </p:txBody>
      </p:sp>
      <p:sp>
        <p:nvSpPr>
          <p:cNvPr id="4" name="Footer Placeholder 3">
            <a:extLst>
              <a:ext uri="{FF2B5EF4-FFF2-40B4-BE49-F238E27FC236}">
                <a16:creationId xmlns:a16="http://schemas.microsoft.com/office/drawing/2014/main" id="{5FE3F8C0-5DC9-6042-AECD-C313DF6F90FE}"/>
              </a:ext>
            </a:extLst>
          </p:cNvPr>
          <p:cNvSpPr>
            <a:spLocks noGrp="1"/>
          </p:cNvSpPr>
          <p:nvPr>
            <p:ph type="ftr" sz="quarter" idx="11"/>
          </p:nvPr>
        </p:nvSpPr>
        <p:spPr/>
        <p:txBody>
          <a:bodyPr/>
          <a:lstStyle/>
          <a:p>
            <a:pPr>
              <a:defRPr/>
            </a:pPr>
            <a:r>
              <a:rPr lang="en-US" dirty="0"/>
              <a:t>University Hospital Heidelberg | March 2020 | Dr Thiago Britto Borges</a:t>
            </a:r>
            <a:endParaRPr lang="de-DE" dirty="0"/>
          </a:p>
        </p:txBody>
      </p:sp>
      <p:sp>
        <p:nvSpPr>
          <p:cNvPr id="5" name="Slide Number Placeholder 4">
            <a:extLst>
              <a:ext uri="{FF2B5EF4-FFF2-40B4-BE49-F238E27FC236}">
                <a16:creationId xmlns:a16="http://schemas.microsoft.com/office/drawing/2014/main" id="{8A301401-5766-D74A-B45B-98E69F87BEF4}"/>
              </a:ext>
            </a:extLst>
          </p:cNvPr>
          <p:cNvSpPr>
            <a:spLocks noGrp="1"/>
          </p:cNvSpPr>
          <p:nvPr>
            <p:ph type="sldNum" sz="quarter" idx="12"/>
          </p:nvPr>
        </p:nvSpPr>
        <p:spPr/>
        <p:txBody>
          <a:bodyPr/>
          <a:lstStyle/>
          <a:p>
            <a:pPr>
              <a:defRPr/>
            </a:pPr>
            <a:fld id="{A67AB38F-FC0E-42CB-9567-31679587AA49}" type="slidenum">
              <a:rPr lang="en-DE" smtClean="0"/>
              <a:t>18</a:t>
            </a:fld>
            <a:endParaRPr lang="en-DE"/>
          </a:p>
        </p:txBody>
      </p:sp>
      <p:pic>
        <p:nvPicPr>
          <p:cNvPr id="7" name="Picture 6" descr="Graphical user interface, application, website&#10;&#10;Description automatically generated">
            <a:extLst>
              <a:ext uri="{FF2B5EF4-FFF2-40B4-BE49-F238E27FC236}">
                <a16:creationId xmlns:a16="http://schemas.microsoft.com/office/drawing/2014/main" id="{91442C96-56C1-234D-83B9-77A0E98AFB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65803" y="1305060"/>
            <a:ext cx="2925658" cy="2490826"/>
          </a:xfrm>
          <a:prstGeom prst="rect">
            <a:avLst/>
          </a:prstGeom>
        </p:spPr>
      </p:pic>
      <p:pic>
        <p:nvPicPr>
          <p:cNvPr id="1026" name="Picture 2" descr="Apache Airflow">
            <a:extLst>
              <a:ext uri="{FF2B5EF4-FFF2-40B4-BE49-F238E27FC236}">
                <a16:creationId xmlns:a16="http://schemas.microsoft.com/office/drawing/2014/main" id="{4487F4E2-5B85-7045-B4A9-C92358B8C6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91435" y="1297147"/>
            <a:ext cx="2142925" cy="90665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6E8DF183-A14D-AA41-B8FC-44F27B7F85A2}"/>
              </a:ext>
            </a:extLst>
          </p:cNvPr>
          <p:cNvPicPr>
            <a:picLocks noChangeAspect="1"/>
          </p:cNvPicPr>
          <p:nvPr/>
        </p:nvPicPr>
        <p:blipFill>
          <a:blip r:embed="rId5"/>
          <a:stretch>
            <a:fillRect/>
          </a:stretch>
        </p:blipFill>
        <p:spPr>
          <a:xfrm>
            <a:off x="360000" y="2032274"/>
            <a:ext cx="2862951" cy="1299845"/>
          </a:xfrm>
          <a:prstGeom prst="rect">
            <a:avLst/>
          </a:prstGeom>
        </p:spPr>
      </p:pic>
      <p:pic>
        <p:nvPicPr>
          <p:cNvPr id="11" name="Picture 10">
            <a:extLst>
              <a:ext uri="{FF2B5EF4-FFF2-40B4-BE49-F238E27FC236}">
                <a16:creationId xmlns:a16="http://schemas.microsoft.com/office/drawing/2014/main" id="{7992732A-AB2A-5245-92E4-45675035CFD7}"/>
              </a:ext>
            </a:extLst>
          </p:cNvPr>
          <p:cNvPicPr>
            <a:picLocks noChangeAspect="1"/>
          </p:cNvPicPr>
          <p:nvPr/>
        </p:nvPicPr>
        <p:blipFill>
          <a:blip r:embed="rId6"/>
          <a:stretch>
            <a:fillRect/>
          </a:stretch>
        </p:blipFill>
        <p:spPr>
          <a:xfrm>
            <a:off x="589896" y="1305060"/>
            <a:ext cx="2403159" cy="618204"/>
          </a:xfrm>
          <a:prstGeom prst="rect">
            <a:avLst/>
          </a:prstGeom>
        </p:spPr>
      </p:pic>
      <p:pic>
        <p:nvPicPr>
          <p:cNvPr id="1030" name="Picture 6" descr="DAGs">
            <a:extLst>
              <a:ext uri="{FF2B5EF4-FFF2-40B4-BE49-F238E27FC236}">
                <a16:creationId xmlns:a16="http://schemas.microsoft.com/office/drawing/2014/main" id="{64A4BDD3-DCC0-C443-AFF4-94BD2F7C523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13544" y="2210635"/>
            <a:ext cx="2698709" cy="16237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1092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2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F8CDE0-8B8C-0C4B-99D0-85ED6EC19102}"/>
              </a:ext>
            </a:extLst>
          </p:cNvPr>
          <p:cNvSpPr>
            <a:spLocks noGrp="1"/>
          </p:cNvSpPr>
          <p:nvPr>
            <p:ph type="title"/>
          </p:nvPr>
        </p:nvSpPr>
        <p:spPr/>
        <p:txBody>
          <a:bodyPr>
            <a:normAutofit fontScale="90000"/>
          </a:bodyPr>
          <a:lstStyle/>
          <a:p>
            <a:r>
              <a:rPr lang="en-US" dirty="0">
                <a:hlinkClick r:id="rId3"/>
              </a:rPr>
              <a:t>Galaxy</a:t>
            </a:r>
            <a:r>
              <a:rPr lang="en-US" u="sng" dirty="0">
                <a:hlinkClick r:id="rId3"/>
              </a:rPr>
              <a:t> </a:t>
            </a:r>
            <a:r>
              <a:rPr lang="en-US" dirty="0"/>
              <a:t>targets </a:t>
            </a:r>
            <a:r>
              <a:rPr lang="en-GB" dirty="0"/>
              <a:t>researchers without computer programming experience</a:t>
            </a:r>
            <a:endParaRPr lang="en-US" dirty="0"/>
          </a:p>
        </p:txBody>
      </p:sp>
      <p:sp>
        <p:nvSpPr>
          <p:cNvPr id="4" name="Footer Placeholder 3">
            <a:extLst>
              <a:ext uri="{FF2B5EF4-FFF2-40B4-BE49-F238E27FC236}">
                <a16:creationId xmlns:a16="http://schemas.microsoft.com/office/drawing/2014/main" id="{08795F1C-3F0D-3C46-858A-2942DF8445F7}"/>
              </a:ext>
            </a:extLst>
          </p:cNvPr>
          <p:cNvSpPr>
            <a:spLocks noGrp="1"/>
          </p:cNvSpPr>
          <p:nvPr>
            <p:ph type="ftr" sz="quarter" idx="11"/>
          </p:nvPr>
        </p:nvSpPr>
        <p:spPr/>
        <p:txBody>
          <a:bodyPr/>
          <a:lstStyle/>
          <a:p>
            <a:pPr>
              <a:defRPr/>
            </a:pPr>
            <a:r>
              <a:rPr lang="en-US" dirty="0"/>
              <a:t>University Hospital Heidelberg | March 2020 | Dr Thiago Britto Borges</a:t>
            </a:r>
            <a:endParaRPr lang="de-DE" dirty="0"/>
          </a:p>
        </p:txBody>
      </p:sp>
      <p:sp>
        <p:nvSpPr>
          <p:cNvPr id="5" name="Slide Number Placeholder 4">
            <a:extLst>
              <a:ext uri="{FF2B5EF4-FFF2-40B4-BE49-F238E27FC236}">
                <a16:creationId xmlns:a16="http://schemas.microsoft.com/office/drawing/2014/main" id="{88CD9F9A-57F8-9A4C-8423-A7D65D3B8C63}"/>
              </a:ext>
            </a:extLst>
          </p:cNvPr>
          <p:cNvSpPr>
            <a:spLocks noGrp="1"/>
          </p:cNvSpPr>
          <p:nvPr>
            <p:ph type="sldNum" sz="quarter" idx="12"/>
          </p:nvPr>
        </p:nvSpPr>
        <p:spPr/>
        <p:txBody>
          <a:bodyPr/>
          <a:lstStyle/>
          <a:p>
            <a:pPr>
              <a:defRPr/>
            </a:pPr>
            <a:fld id="{A67AB38F-FC0E-42CB-9567-31679587AA49}" type="slidenum">
              <a:rPr lang="en-DE" smtClean="0"/>
              <a:t>19</a:t>
            </a:fld>
            <a:endParaRPr lang="en-DE"/>
          </a:p>
        </p:txBody>
      </p:sp>
      <p:pic>
        <p:nvPicPr>
          <p:cNvPr id="6" name="Content Placeholder 5" descr="Graphical user interface, application, website&#10;&#10;Description automatically generated">
            <a:hlinkClick r:id="rId3"/>
            <a:extLst>
              <a:ext uri="{FF2B5EF4-FFF2-40B4-BE49-F238E27FC236}">
                <a16:creationId xmlns:a16="http://schemas.microsoft.com/office/drawing/2014/main" id="{4C912E18-3D1F-7042-BAED-E96FB0E099F5}"/>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2601635" y="1208506"/>
            <a:ext cx="3986589" cy="3394075"/>
          </a:xfrm>
          <a:prstGeom prst="rect">
            <a:avLst/>
          </a:prstGeom>
        </p:spPr>
      </p:pic>
    </p:spTree>
    <p:extLst>
      <p:ext uri="{BB962C8B-B14F-4D97-AF65-F5344CB8AC3E}">
        <p14:creationId xmlns:p14="http://schemas.microsoft.com/office/powerpoint/2010/main" val="13433223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4B05B-DB24-844E-8BEF-BFFE922C56BA}"/>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41B43938-556E-1042-9F38-1FE8D1B03B42}"/>
              </a:ext>
            </a:extLst>
          </p:cNvPr>
          <p:cNvSpPr>
            <a:spLocks noGrp="1"/>
          </p:cNvSpPr>
          <p:nvPr>
            <p:ph idx="1"/>
          </p:nvPr>
        </p:nvSpPr>
        <p:spPr>
          <a:xfrm>
            <a:off x="395536" y="1030428"/>
            <a:ext cx="8343871" cy="3733919"/>
          </a:xfrm>
        </p:spPr>
        <p:txBody>
          <a:bodyPr>
            <a:normAutofit/>
          </a:bodyPr>
          <a:lstStyle/>
          <a:p>
            <a:r>
              <a:rPr lang="en-GB" dirty="0"/>
              <a:t>A perspective to differential splicing</a:t>
            </a:r>
          </a:p>
          <a:p>
            <a:r>
              <a:rPr lang="en-GB" dirty="0"/>
              <a:t>Using workflows managers</a:t>
            </a:r>
          </a:p>
          <a:p>
            <a:r>
              <a:rPr lang="en-GB" dirty="0"/>
              <a:t>Workflows for detecting alternative splicing</a:t>
            </a:r>
          </a:p>
          <a:p>
            <a:r>
              <a:rPr lang="en-GB" dirty="0"/>
              <a:t>Workflow to discover new transcript isoforms</a:t>
            </a:r>
            <a:br>
              <a:rPr lang="en-GB" dirty="0"/>
            </a:br>
            <a:endParaRPr lang="en-GB" dirty="0"/>
          </a:p>
          <a:p>
            <a:endParaRPr lang="en-GB" dirty="0"/>
          </a:p>
        </p:txBody>
      </p:sp>
      <p:sp>
        <p:nvSpPr>
          <p:cNvPr id="4" name="Footer Placeholder 3">
            <a:extLst>
              <a:ext uri="{FF2B5EF4-FFF2-40B4-BE49-F238E27FC236}">
                <a16:creationId xmlns:a16="http://schemas.microsoft.com/office/drawing/2014/main" id="{78D5972C-8E61-624A-A3B1-C80F8E6757AF}"/>
              </a:ext>
            </a:extLst>
          </p:cNvPr>
          <p:cNvSpPr>
            <a:spLocks noGrp="1"/>
          </p:cNvSpPr>
          <p:nvPr>
            <p:ph type="ftr" sz="quarter" idx="11"/>
          </p:nvPr>
        </p:nvSpPr>
        <p:spPr/>
        <p:txBody>
          <a:bodyPr/>
          <a:lstStyle/>
          <a:p>
            <a:pPr>
              <a:defRPr/>
            </a:pPr>
            <a:r>
              <a:rPr lang="en-US" dirty="0"/>
              <a:t>University Hospital Heidelberg | March 2020 | Dr Thiago Britto Borges</a:t>
            </a:r>
            <a:endParaRPr lang="de-DE" dirty="0"/>
          </a:p>
        </p:txBody>
      </p:sp>
      <p:sp>
        <p:nvSpPr>
          <p:cNvPr id="5" name="Slide Number Placeholder 4">
            <a:extLst>
              <a:ext uri="{FF2B5EF4-FFF2-40B4-BE49-F238E27FC236}">
                <a16:creationId xmlns:a16="http://schemas.microsoft.com/office/drawing/2014/main" id="{DC22D093-CDAB-B54D-A538-600D5701749B}"/>
              </a:ext>
            </a:extLst>
          </p:cNvPr>
          <p:cNvSpPr>
            <a:spLocks noGrp="1"/>
          </p:cNvSpPr>
          <p:nvPr>
            <p:ph type="sldNum" sz="quarter" idx="12"/>
          </p:nvPr>
        </p:nvSpPr>
        <p:spPr/>
        <p:txBody>
          <a:bodyPr/>
          <a:lstStyle/>
          <a:p>
            <a:pPr>
              <a:defRPr/>
            </a:pPr>
            <a:fld id="{A67AB38F-FC0E-42CB-9567-31679587AA49}" type="slidenum">
              <a:rPr lang="en-DE" smtClean="0"/>
              <a:t>2</a:t>
            </a:fld>
            <a:endParaRPr lang="en-DE"/>
          </a:p>
        </p:txBody>
      </p:sp>
    </p:spTree>
    <p:extLst>
      <p:ext uri="{BB962C8B-B14F-4D97-AF65-F5344CB8AC3E}">
        <p14:creationId xmlns:p14="http://schemas.microsoft.com/office/powerpoint/2010/main" val="16156782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5155C-0615-C44B-B4B5-E9D2E884E920}"/>
              </a:ext>
            </a:extLst>
          </p:cNvPr>
          <p:cNvSpPr>
            <a:spLocks noGrp="1"/>
          </p:cNvSpPr>
          <p:nvPr>
            <p:ph type="title"/>
          </p:nvPr>
        </p:nvSpPr>
        <p:spPr/>
        <p:txBody>
          <a:bodyPr/>
          <a:lstStyle/>
          <a:p>
            <a:r>
              <a:rPr lang="en-US" dirty="0"/>
              <a:t>Airflow is used by data scientists </a:t>
            </a:r>
          </a:p>
        </p:txBody>
      </p:sp>
      <p:sp>
        <p:nvSpPr>
          <p:cNvPr id="3" name="Content Placeholder 2">
            <a:extLst>
              <a:ext uri="{FF2B5EF4-FFF2-40B4-BE49-F238E27FC236}">
                <a16:creationId xmlns:a16="http://schemas.microsoft.com/office/drawing/2014/main" id="{FEB4904C-80FF-8342-9B23-EDDCDB5F44B9}"/>
              </a:ext>
            </a:extLst>
          </p:cNvPr>
          <p:cNvSpPr>
            <a:spLocks noGrp="1"/>
          </p:cNvSpPr>
          <p:nvPr>
            <p:ph idx="1"/>
          </p:nvPr>
        </p:nvSpPr>
        <p:spPr/>
        <p:txBody>
          <a:bodyPr/>
          <a:lstStyle/>
          <a:p>
            <a:r>
              <a:rPr lang="en-GB" dirty="0"/>
              <a:t>Airflow is a platform created by the community to programmatically author, schedule and monitor workflows.</a:t>
            </a:r>
          </a:p>
          <a:p>
            <a:r>
              <a:rPr lang="en-US" dirty="0"/>
              <a:t>Used for deployment with AWS, Kubernetes or Azure</a:t>
            </a:r>
          </a:p>
          <a:p>
            <a:endParaRPr lang="en-GB" dirty="0"/>
          </a:p>
          <a:p>
            <a:endParaRPr lang="en-US" dirty="0"/>
          </a:p>
        </p:txBody>
      </p:sp>
      <p:sp>
        <p:nvSpPr>
          <p:cNvPr id="4" name="Footer Placeholder 3">
            <a:extLst>
              <a:ext uri="{FF2B5EF4-FFF2-40B4-BE49-F238E27FC236}">
                <a16:creationId xmlns:a16="http://schemas.microsoft.com/office/drawing/2014/main" id="{5B4588D0-D7F5-1242-9AB0-052ACD1D6F92}"/>
              </a:ext>
            </a:extLst>
          </p:cNvPr>
          <p:cNvSpPr>
            <a:spLocks noGrp="1"/>
          </p:cNvSpPr>
          <p:nvPr>
            <p:ph type="ftr" sz="quarter" idx="11"/>
          </p:nvPr>
        </p:nvSpPr>
        <p:spPr/>
        <p:txBody>
          <a:bodyPr/>
          <a:lstStyle/>
          <a:p>
            <a:pPr>
              <a:defRPr/>
            </a:pPr>
            <a:r>
              <a:rPr lang="en-US" dirty="0"/>
              <a:t>University Hospital Heidelberg | March 2020 | Dr Thiago Britto Borges</a:t>
            </a:r>
            <a:endParaRPr lang="de-DE" dirty="0"/>
          </a:p>
        </p:txBody>
      </p:sp>
      <p:sp>
        <p:nvSpPr>
          <p:cNvPr id="5" name="Slide Number Placeholder 4">
            <a:extLst>
              <a:ext uri="{FF2B5EF4-FFF2-40B4-BE49-F238E27FC236}">
                <a16:creationId xmlns:a16="http://schemas.microsoft.com/office/drawing/2014/main" id="{DBF279DF-7EDA-9D42-B260-9B6E910DB681}"/>
              </a:ext>
            </a:extLst>
          </p:cNvPr>
          <p:cNvSpPr>
            <a:spLocks noGrp="1"/>
          </p:cNvSpPr>
          <p:nvPr>
            <p:ph type="sldNum" sz="quarter" idx="12"/>
          </p:nvPr>
        </p:nvSpPr>
        <p:spPr/>
        <p:txBody>
          <a:bodyPr/>
          <a:lstStyle/>
          <a:p>
            <a:pPr>
              <a:defRPr/>
            </a:pPr>
            <a:fld id="{A67AB38F-FC0E-42CB-9567-31679587AA49}" type="slidenum">
              <a:rPr lang="en-DE" smtClean="0"/>
              <a:t>20</a:t>
            </a:fld>
            <a:endParaRPr lang="en-DE"/>
          </a:p>
        </p:txBody>
      </p:sp>
      <p:pic>
        <p:nvPicPr>
          <p:cNvPr id="6" name="Picture 2" descr="Apache Airflow">
            <a:extLst>
              <a:ext uri="{FF2B5EF4-FFF2-40B4-BE49-F238E27FC236}">
                <a16:creationId xmlns:a16="http://schemas.microsoft.com/office/drawing/2014/main" id="{DCFB3722-D570-4F49-8B70-06BDB4E774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2575165"/>
            <a:ext cx="2142925" cy="906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88742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975ECE-9B7E-5444-8886-99A954CD048D}"/>
              </a:ext>
            </a:extLst>
          </p:cNvPr>
          <p:cNvSpPr>
            <a:spLocks noGrp="1"/>
          </p:cNvSpPr>
          <p:nvPr>
            <p:ph type="title"/>
          </p:nvPr>
        </p:nvSpPr>
        <p:spPr/>
        <p:txBody>
          <a:bodyPr>
            <a:normAutofit fontScale="90000"/>
          </a:bodyPr>
          <a:lstStyle/>
          <a:p>
            <a:r>
              <a:rPr lang="en-GB" b="1" dirty="0"/>
              <a:t>Overview of workflow managers for bioinformatics</a:t>
            </a:r>
          </a:p>
        </p:txBody>
      </p:sp>
      <p:sp>
        <p:nvSpPr>
          <p:cNvPr id="4" name="Footer Placeholder 3">
            <a:extLst>
              <a:ext uri="{FF2B5EF4-FFF2-40B4-BE49-F238E27FC236}">
                <a16:creationId xmlns:a16="http://schemas.microsoft.com/office/drawing/2014/main" id="{4ACD8991-1855-0E49-ACB0-F0115B03A218}"/>
              </a:ext>
            </a:extLst>
          </p:cNvPr>
          <p:cNvSpPr>
            <a:spLocks noGrp="1"/>
          </p:cNvSpPr>
          <p:nvPr>
            <p:ph type="ftr" sz="quarter" idx="11"/>
          </p:nvPr>
        </p:nvSpPr>
        <p:spPr/>
        <p:txBody>
          <a:bodyPr/>
          <a:lstStyle/>
          <a:p>
            <a:pPr>
              <a:defRPr/>
            </a:pPr>
            <a:r>
              <a:rPr lang="en-US" dirty="0"/>
              <a:t>University Hospital Heidelberg | March 2020 | Dr Thiago Britto Borges</a:t>
            </a:r>
            <a:endParaRPr lang="de-DE" dirty="0"/>
          </a:p>
        </p:txBody>
      </p:sp>
      <p:sp>
        <p:nvSpPr>
          <p:cNvPr id="5" name="Slide Number Placeholder 4">
            <a:extLst>
              <a:ext uri="{FF2B5EF4-FFF2-40B4-BE49-F238E27FC236}">
                <a16:creationId xmlns:a16="http://schemas.microsoft.com/office/drawing/2014/main" id="{1053BFAA-5A39-5247-9A81-ACBCD3C58EB7}"/>
              </a:ext>
            </a:extLst>
          </p:cNvPr>
          <p:cNvSpPr>
            <a:spLocks noGrp="1"/>
          </p:cNvSpPr>
          <p:nvPr>
            <p:ph type="sldNum" sz="quarter" idx="12"/>
          </p:nvPr>
        </p:nvSpPr>
        <p:spPr/>
        <p:txBody>
          <a:bodyPr/>
          <a:lstStyle/>
          <a:p>
            <a:pPr>
              <a:defRPr/>
            </a:pPr>
            <a:fld id="{A67AB38F-FC0E-42CB-9567-31679587AA49}" type="slidenum">
              <a:rPr lang="en-DE" smtClean="0"/>
              <a:t>21</a:t>
            </a:fld>
            <a:endParaRPr lang="en-DE"/>
          </a:p>
        </p:txBody>
      </p:sp>
      <p:pic>
        <p:nvPicPr>
          <p:cNvPr id="10" name="Content Placeholder 9">
            <a:extLst>
              <a:ext uri="{FF2B5EF4-FFF2-40B4-BE49-F238E27FC236}">
                <a16:creationId xmlns:a16="http://schemas.microsoft.com/office/drawing/2014/main" id="{7473A74C-8151-4045-BF84-4746797FD31F}"/>
              </a:ext>
            </a:extLst>
          </p:cNvPr>
          <p:cNvPicPr>
            <a:picLocks noGrp="1" noChangeAspect="1"/>
          </p:cNvPicPr>
          <p:nvPr>
            <p:ph idx="1"/>
          </p:nvPr>
        </p:nvPicPr>
        <p:blipFill>
          <a:blip r:embed="rId3"/>
          <a:stretch>
            <a:fillRect/>
          </a:stretch>
        </p:blipFill>
        <p:spPr>
          <a:xfrm>
            <a:off x="796772" y="1200150"/>
            <a:ext cx="7550455" cy="3394075"/>
          </a:xfrm>
          <a:prstGeom prst="rect">
            <a:avLst/>
          </a:prstGeom>
        </p:spPr>
      </p:pic>
      <p:sp>
        <p:nvSpPr>
          <p:cNvPr id="11" name="TextBox 10">
            <a:extLst>
              <a:ext uri="{FF2B5EF4-FFF2-40B4-BE49-F238E27FC236}">
                <a16:creationId xmlns:a16="http://schemas.microsoft.com/office/drawing/2014/main" id="{A5E004A6-AD4E-4245-8D09-B800823DBE7C}"/>
              </a:ext>
            </a:extLst>
          </p:cNvPr>
          <p:cNvSpPr txBox="1"/>
          <p:nvPr/>
        </p:nvSpPr>
        <p:spPr>
          <a:xfrm>
            <a:off x="6590291" y="4815329"/>
            <a:ext cx="2073003" cy="369332"/>
          </a:xfrm>
          <a:prstGeom prst="rect">
            <a:avLst/>
          </a:prstGeom>
          <a:noFill/>
        </p:spPr>
        <p:txBody>
          <a:bodyPr wrap="none" rtlCol="0">
            <a:spAutoFit/>
          </a:bodyPr>
          <a:lstStyle/>
          <a:p>
            <a:r>
              <a:rPr lang="en-GB" dirty="0">
                <a:hlinkClick r:id="rId4"/>
              </a:rPr>
              <a:t>Wratten</a:t>
            </a:r>
            <a:r>
              <a:rPr lang="en-GB" dirty="0"/>
              <a:t> </a:t>
            </a:r>
            <a:r>
              <a:rPr lang="en-GB" i="1" dirty="0"/>
              <a:t>et al.,</a:t>
            </a:r>
            <a:r>
              <a:rPr lang="en-GB" dirty="0"/>
              <a:t> 2021</a:t>
            </a:r>
            <a:endParaRPr lang="en-US" dirty="0"/>
          </a:p>
        </p:txBody>
      </p:sp>
      <p:sp>
        <p:nvSpPr>
          <p:cNvPr id="12" name="Rectangle 11">
            <a:extLst>
              <a:ext uri="{FF2B5EF4-FFF2-40B4-BE49-F238E27FC236}">
                <a16:creationId xmlns:a16="http://schemas.microsoft.com/office/drawing/2014/main" id="{DEA497DE-EABB-494A-9130-755D19680DC2}"/>
              </a:ext>
            </a:extLst>
          </p:cNvPr>
          <p:cNvSpPr/>
          <p:nvPr/>
        </p:nvSpPr>
        <p:spPr>
          <a:xfrm>
            <a:off x="796772" y="2283718"/>
            <a:ext cx="7550455" cy="352541"/>
          </a:xfrm>
          <a:prstGeom prst="rect">
            <a:avLst/>
          </a:prstGeom>
          <a:solidFill>
            <a:srgbClr val="FFFF00">
              <a:alpha val="4705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429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C773B2-276B-214F-B897-B6245C01CE18}"/>
              </a:ext>
            </a:extLst>
          </p:cNvPr>
          <p:cNvSpPr>
            <a:spLocks noGrp="1"/>
          </p:cNvSpPr>
          <p:nvPr>
            <p:ph type="title"/>
          </p:nvPr>
        </p:nvSpPr>
        <p:spPr/>
        <p:txBody>
          <a:bodyPr>
            <a:normAutofit/>
          </a:bodyPr>
          <a:lstStyle/>
          <a:p>
            <a:r>
              <a:rPr lang="en-US" dirty="0"/>
              <a:t>Why to use </a:t>
            </a:r>
            <a:r>
              <a:rPr lang="en-US" dirty="0" err="1"/>
              <a:t>SnakeMake</a:t>
            </a:r>
            <a:endParaRPr lang="en-US" dirty="0"/>
          </a:p>
        </p:txBody>
      </p:sp>
      <p:sp>
        <p:nvSpPr>
          <p:cNvPr id="3" name="Content Placeholder 2">
            <a:extLst>
              <a:ext uri="{FF2B5EF4-FFF2-40B4-BE49-F238E27FC236}">
                <a16:creationId xmlns:a16="http://schemas.microsoft.com/office/drawing/2014/main" id="{10CEAD5D-5C71-8946-9B95-3FA18A704BE5}"/>
              </a:ext>
            </a:extLst>
          </p:cNvPr>
          <p:cNvSpPr>
            <a:spLocks noGrp="1"/>
          </p:cNvSpPr>
          <p:nvPr>
            <p:ph idx="1"/>
          </p:nvPr>
        </p:nvSpPr>
        <p:spPr/>
        <p:txBody>
          <a:bodyPr>
            <a:normAutofit lnSpcReduction="10000"/>
          </a:bodyPr>
          <a:lstStyle/>
          <a:p>
            <a:r>
              <a:rPr lang="en-GB" b="1" dirty="0" err="1"/>
              <a:t>Snakefiles</a:t>
            </a:r>
            <a:r>
              <a:rPr lang="en-GB" b="1" dirty="0"/>
              <a:t> are Python code </a:t>
            </a:r>
            <a:r>
              <a:rPr lang="en-GB" dirty="0"/>
              <a:t>(+ </a:t>
            </a:r>
            <a:r>
              <a:rPr lang="en-GB" dirty="0" err="1"/>
              <a:t>yaml</a:t>
            </a:r>
            <a:r>
              <a:rPr lang="en-GB" dirty="0"/>
              <a:t>)</a:t>
            </a:r>
            <a:endParaRPr lang="en-GB" b="1" dirty="0"/>
          </a:p>
          <a:p>
            <a:r>
              <a:rPr lang="en-GB" dirty="0"/>
              <a:t>Feature rich</a:t>
            </a:r>
          </a:p>
          <a:p>
            <a:r>
              <a:rPr lang="en-GB" dirty="0"/>
              <a:t>Domain specific (bioinformatics)</a:t>
            </a:r>
          </a:p>
          <a:p>
            <a:r>
              <a:rPr lang="en-GB" dirty="0"/>
              <a:t>HPC first, but also can be used with Kubernetes/AWS </a:t>
            </a:r>
          </a:p>
          <a:p>
            <a:r>
              <a:rPr lang="en-GB" dirty="0"/>
              <a:t>Rules are modular, we can re-use them (reduce duplication)</a:t>
            </a:r>
          </a:p>
          <a:p>
            <a:r>
              <a:rPr lang="en-GB" dirty="0"/>
              <a:t>Automatic documentation with software version tracking </a:t>
            </a:r>
          </a:p>
          <a:p>
            <a:r>
              <a:rPr lang="en-GB" dirty="0"/>
              <a:t>Workflow continuous integration testing, keep track of results changes on version change</a:t>
            </a:r>
          </a:p>
          <a:p>
            <a:r>
              <a:rPr lang="en-GB" dirty="0"/>
              <a:t>Archive of ready-to-use rules: </a:t>
            </a:r>
            <a:r>
              <a:rPr lang="en-GB" dirty="0">
                <a:hlinkClick r:id="rId3"/>
              </a:rPr>
              <a:t>snakemake-wrappers</a:t>
            </a:r>
            <a:r>
              <a:rPr lang="en-GB" dirty="0"/>
              <a:t> and </a:t>
            </a:r>
            <a:r>
              <a:rPr lang="en-GB" dirty="0">
                <a:hlinkClick r:id="rId4"/>
              </a:rPr>
              <a:t>workflows</a:t>
            </a:r>
            <a:endParaRPr lang="en-GB" dirty="0"/>
          </a:p>
          <a:p>
            <a:pPr marL="0" indent="0">
              <a:buNone/>
            </a:pPr>
            <a:endParaRPr lang="en-GB" dirty="0"/>
          </a:p>
        </p:txBody>
      </p:sp>
      <p:sp>
        <p:nvSpPr>
          <p:cNvPr id="4" name="Footer Placeholder 3">
            <a:extLst>
              <a:ext uri="{FF2B5EF4-FFF2-40B4-BE49-F238E27FC236}">
                <a16:creationId xmlns:a16="http://schemas.microsoft.com/office/drawing/2014/main" id="{54634504-5BE9-484C-8A59-6C6D12F023CE}"/>
              </a:ext>
            </a:extLst>
          </p:cNvPr>
          <p:cNvSpPr>
            <a:spLocks noGrp="1"/>
          </p:cNvSpPr>
          <p:nvPr>
            <p:ph type="ftr" sz="quarter" idx="11"/>
          </p:nvPr>
        </p:nvSpPr>
        <p:spPr/>
        <p:txBody>
          <a:bodyPr/>
          <a:lstStyle/>
          <a:p>
            <a:pPr>
              <a:defRPr/>
            </a:pPr>
            <a:r>
              <a:rPr lang="en-US" dirty="0"/>
              <a:t>University Hospital Heidelberg | March 2020 | Dr Thiago Britto Borges</a:t>
            </a:r>
            <a:endParaRPr lang="de-DE" dirty="0"/>
          </a:p>
        </p:txBody>
      </p:sp>
      <p:sp>
        <p:nvSpPr>
          <p:cNvPr id="5" name="Slide Number Placeholder 4">
            <a:extLst>
              <a:ext uri="{FF2B5EF4-FFF2-40B4-BE49-F238E27FC236}">
                <a16:creationId xmlns:a16="http://schemas.microsoft.com/office/drawing/2014/main" id="{C7D3E961-3238-DA4F-B309-2A441401FACE}"/>
              </a:ext>
            </a:extLst>
          </p:cNvPr>
          <p:cNvSpPr>
            <a:spLocks noGrp="1"/>
          </p:cNvSpPr>
          <p:nvPr>
            <p:ph type="sldNum" sz="quarter" idx="12"/>
          </p:nvPr>
        </p:nvSpPr>
        <p:spPr/>
        <p:txBody>
          <a:bodyPr/>
          <a:lstStyle/>
          <a:p>
            <a:pPr>
              <a:defRPr/>
            </a:pPr>
            <a:fld id="{A67AB38F-FC0E-42CB-9567-31679587AA49}" type="slidenum">
              <a:rPr lang="en-DE" smtClean="0"/>
              <a:t>22</a:t>
            </a:fld>
            <a:endParaRPr lang="en-DE"/>
          </a:p>
        </p:txBody>
      </p:sp>
    </p:spTree>
    <p:extLst>
      <p:ext uri="{BB962C8B-B14F-4D97-AF65-F5344CB8AC3E}">
        <p14:creationId xmlns:p14="http://schemas.microsoft.com/office/powerpoint/2010/main" val="15110414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FEF83C-8F9C-9D4E-A22A-D06D6A92011C}"/>
              </a:ext>
            </a:extLst>
          </p:cNvPr>
          <p:cNvSpPr>
            <a:spLocks noGrp="1"/>
          </p:cNvSpPr>
          <p:nvPr>
            <p:ph type="title"/>
          </p:nvPr>
        </p:nvSpPr>
        <p:spPr/>
        <p:txBody>
          <a:bodyPr/>
          <a:lstStyle/>
          <a:p>
            <a:r>
              <a:rPr lang="en-US" dirty="0" err="1"/>
              <a:t>SnakeMake</a:t>
            </a:r>
            <a:r>
              <a:rPr lang="en-US" dirty="0"/>
              <a:t> comprises:</a:t>
            </a:r>
          </a:p>
        </p:txBody>
      </p:sp>
      <p:sp>
        <p:nvSpPr>
          <p:cNvPr id="4" name="Footer Placeholder 3">
            <a:extLst>
              <a:ext uri="{FF2B5EF4-FFF2-40B4-BE49-F238E27FC236}">
                <a16:creationId xmlns:a16="http://schemas.microsoft.com/office/drawing/2014/main" id="{7A8ABE6D-7B7F-E740-BC69-17038E147CB0}"/>
              </a:ext>
            </a:extLst>
          </p:cNvPr>
          <p:cNvSpPr>
            <a:spLocks noGrp="1"/>
          </p:cNvSpPr>
          <p:nvPr>
            <p:ph type="ftr" sz="quarter" idx="11"/>
          </p:nvPr>
        </p:nvSpPr>
        <p:spPr/>
        <p:txBody>
          <a:bodyPr/>
          <a:lstStyle/>
          <a:p>
            <a:pPr>
              <a:defRPr/>
            </a:pPr>
            <a:r>
              <a:rPr lang="en-US" dirty="0"/>
              <a:t>University Hospital Heidelberg | March 2020 | Dr Thiago Britto Borges</a:t>
            </a:r>
            <a:endParaRPr lang="de-DE" dirty="0"/>
          </a:p>
        </p:txBody>
      </p:sp>
      <p:sp>
        <p:nvSpPr>
          <p:cNvPr id="5" name="Slide Number Placeholder 4">
            <a:extLst>
              <a:ext uri="{FF2B5EF4-FFF2-40B4-BE49-F238E27FC236}">
                <a16:creationId xmlns:a16="http://schemas.microsoft.com/office/drawing/2014/main" id="{141A2030-A72A-6049-82A0-E405654B0F19}"/>
              </a:ext>
            </a:extLst>
          </p:cNvPr>
          <p:cNvSpPr>
            <a:spLocks noGrp="1"/>
          </p:cNvSpPr>
          <p:nvPr>
            <p:ph type="sldNum" sz="quarter" idx="12"/>
          </p:nvPr>
        </p:nvSpPr>
        <p:spPr/>
        <p:txBody>
          <a:bodyPr/>
          <a:lstStyle/>
          <a:p>
            <a:pPr>
              <a:defRPr/>
            </a:pPr>
            <a:fld id="{A67AB38F-FC0E-42CB-9567-31679587AA49}" type="slidenum">
              <a:rPr lang="en-DE" smtClean="0"/>
              <a:t>23</a:t>
            </a:fld>
            <a:endParaRPr lang="en-DE"/>
          </a:p>
        </p:txBody>
      </p:sp>
      <p:sp>
        <p:nvSpPr>
          <p:cNvPr id="6" name="Rectangle 5">
            <a:extLst>
              <a:ext uri="{FF2B5EF4-FFF2-40B4-BE49-F238E27FC236}">
                <a16:creationId xmlns:a16="http://schemas.microsoft.com/office/drawing/2014/main" id="{26A23B48-4E84-CE40-846C-6DB2A25C0106}"/>
              </a:ext>
            </a:extLst>
          </p:cNvPr>
          <p:cNvSpPr/>
          <p:nvPr/>
        </p:nvSpPr>
        <p:spPr>
          <a:xfrm>
            <a:off x="1618866" y="1203598"/>
            <a:ext cx="2592288" cy="144016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Snakefile</a:t>
            </a:r>
            <a:endParaRPr lang="en-US" dirty="0">
              <a:solidFill>
                <a:schemeClr val="tx1"/>
              </a:solidFill>
            </a:endParaRPr>
          </a:p>
        </p:txBody>
      </p:sp>
      <p:sp>
        <p:nvSpPr>
          <p:cNvPr id="7" name="Rectangle 6">
            <a:extLst>
              <a:ext uri="{FF2B5EF4-FFF2-40B4-BE49-F238E27FC236}">
                <a16:creationId xmlns:a16="http://schemas.microsoft.com/office/drawing/2014/main" id="{EE06001B-6ABF-D849-8903-D54C2894D244}"/>
              </a:ext>
            </a:extLst>
          </p:cNvPr>
          <p:cNvSpPr/>
          <p:nvPr/>
        </p:nvSpPr>
        <p:spPr>
          <a:xfrm>
            <a:off x="1619672" y="2769655"/>
            <a:ext cx="2592288" cy="144016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Metadata file</a:t>
            </a:r>
          </a:p>
        </p:txBody>
      </p:sp>
      <p:sp>
        <p:nvSpPr>
          <p:cNvPr id="8" name="Rectangle 7">
            <a:extLst>
              <a:ext uri="{FF2B5EF4-FFF2-40B4-BE49-F238E27FC236}">
                <a16:creationId xmlns:a16="http://schemas.microsoft.com/office/drawing/2014/main" id="{F18243DF-3F54-9749-96FB-CF0262D7356C}"/>
              </a:ext>
            </a:extLst>
          </p:cNvPr>
          <p:cNvSpPr/>
          <p:nvPr/>
        </p:nvSpPr>
        <p:spPr>
          <a:xfrm>
            <a:off x="4572000" y="1203598"/>
            <a:ext cx="2592288" cy="144016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Configuration file</a:t>
            </a:r>
          </a:p>
        </p:txBody>
      </p:sp>
      <p:sp>
        <p:nvSpPr>
          <p:cNvPr id="9" name="Rectangle 8">
            <a:extLst>
              <a:ext uri="{FF2B5EF4-FFF2-40B4-BE49-F238E27FC236}">
                <a16:creationId xmlns:a16="http://schemas.microsoft.com/office/drawing/2014/main" id="{FC6949D2-6DE5-FB46-9E4D-EB71AE77BA92}"/>
              </a:ext>
            </a:extLst>
          </p:cNvPr>
          <p:cNvSpPr/>
          <p:nvPr/>
        </p:nvSpPr>
        <p:spPr>
          <a:xfrm>
            <a:off x="4572000" y="2769655"/>
            <a:ext cx="2592288" cy="1440160"/>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Cluster, environment</a:t>
            </a:r>
          </a:p>
        </p:txBody>
      </p:sp>
    </p:spTree>
    <p:extLst>
      <p:ext uri="{BB962C8B-B14F-4D97-AF65-F5344CB8AC3E}">
        <p14:creationId xmlns:p14="http://schemas.microsoft.com/office/powerpoint/2010/main" val="36818567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D59A68-5D0B-F348-94E4-BAA2BEF82213}"/>
              </a:ext>
            </a:extLst>
          </p:cNvPr>
          <p:cNvSpPr>
            <a:spLocks noGrp="1"/>
          </p:cNvSpPr>
          <p:nvPr>
            <p:ph type="title"/>
          </p:nvPr>
        </p:nvSpPr>
        <p:spPr/>
        <p:txBody>
          <a:bodyPr/>
          <a:lstStyle/>
          <a:p>
            <a:r>
              <a:rPr lang="en-US" dirty="0"/>
              <a:t>Rules are the building blocks of a </a:t>
            </a:r>
            <a:r>
              <a:rPr lang="en-US" dirty="0" err="1"/>
              <a:t>SnakeFile</a:t>
            </a:r>
            <a:endParaRPr lang="en-US" dirty="0"/>
          </a:p>
        </p:txBody>
      </p:sp>
      <p:sp>
        <p:nvSpPr>
          <p:cNvPr id="3" name="Content Placeholder 2">
            <a:extLst>
              <a:ext uri="{FF2B5EF4-FFF2-40B4-BE49-F238E27FC236}">
                <a16:creationId xmlns:a16="http://schemas.microsoft.com/office/drawing/2014/main" id="{261F1A54-76AF-C847-B481-3F50D3EF97AA}"/>
              </a:ext>
            </a:extLst>
          </p:cNvPr>
          <p:cNvSpPr>
            <a:spLocks noGrp="1"/>
          </p:cNvSpPr>
          <p:nvPr>
            <p:ph idx="1"/>
          </p:nvPr>
        </p:nvSpPr>
        <p:spPr>
          <a:xfrm>
            <a:off x="1136989" y="3291830"/>
            <a:ext cx="6870023" cy="1368152"/>
          </a:xfrm>
        </p:spPr>
        <p:txBody>
          <a:bodyPr>
            <a:normAutofit/>
          </a:bodyPr>
          <a:lstStyle/>
          <a:p>
            <a:r>
              <a:rPr lang="en-GB" dirty="0"/>
              <a:t>Task is executed if:</a:t>
            </a:r>
          </a:p>
          <a:p>
            <a:pPr lvl="1"/>
            <a:r>
              <a:rPr lang="en-GB" dirty="0"/>
              <a:t>The target output is </a:t>
            </a:r>
            <a:r>
              <a:rPr lang="en-GB" i="1" dirty="0"/>
              <a:t>not found</a:t>
            </a:r>
            <a:r>
              <a:rPr lang="en-GB" dirty="0"/>
              <a:t> </a:t>
            </a:r>
          </a:p>
          <a:p>
            <a:pPr lvl="1"/>
            <a:r>
              <a:rPr lang="en-GB" dirty="0"/>
              <a:t>The input file is </a:t>
            </a:r>
            <a:r>
              <a:rPr lang="en-GB" i="1" dirty="0"/>
              <a:t>newer</a:t>
            </a:r>
            <a:r>
              <a:rPr lang="en-GB" dirty="0"/>
              <a:t> than the target output</a:t>
            </a:r>
            <a:endParaRPr lang="en-US" dirty="0"/>
          </a:p>
        </p:txBody>
      </p:sp>
      <p:sp>
        <p:nvSpPr>
          <p:cNvPr id="4" name="Footer Placeholder 3">
            <a:extLst>
              <a:ext uri="{FF2B5EF4-FFF2-40B4-BE49-F238E27FC236}">
                <a16:creationId xmlns:a16="http://schemas.microsoft.com/office/drawing/2014/main" id="{22E279A0-D45C-2849-B1D7-BEF0F5BE16F3}"/>
              </a:ext>
            </a:extLst>
          </p:cNvPr>
          <p:cNvSpPr>
            <a:spLocks noGrp="1"/>
          </p:cNvSpPr>
          <p:nvPr>
            <p:ph type="ftr" sz="quarter" idx="11"/>
          </p:nvPr>
        </p:nvSpPr>
        <p:spPr/>
        <p:txBody>
          <a:bodyPr/>
          <a:lstStyle/>
          <a:p>
            <a:pPr>
              <a:defRPr/>
            </a:pPr>
            <a:r>
              <a:rPr lang="en-US" dirty="0"/>
              <a:t>University Hospital Heidelberg | March 2020 | Dr Thiago Britto Borges</a:t>
            </a:r>
            <a:endParaRPr lang="de-DE" dirty="0"/>
          </a:p>
        </p:txBody>
      </p:sp>
      <p:sp>
        <p:nvSpPr>
          <p:cNvPr id="5" name="Slide Number Placeholder 4">
            <a:extLst>
              <a:ext uri="{FF2B5EF4-FFF2-40B4-BE49-F238E27FC236}">
                <a16:creationId xmlns:a16="http://schemas.microsoft.com/office/drawing/2014/main" id="{57C1DC78-6A82-A445-A227-3028E1DDA1E1}"/>
              </a:ext>
            </a:extLst>
          </p:cNvPr>
          <p:cNvSpPr>
            <a:spLocks noGrp="1"/>
          </p:cNvSpPr>
          <p:nvPr>
            <p:ph type="sldNum" sz="quarter" idx="12"/>
          </p:nvPr>
        </p:nvSpPr>
        <p:spPr/>
        <p:txBody>
          <a:bodyPr/>
          <a:lstStyle/>
          <a:p>
            <a:pPr>
              <a:defRPr/>
            </a:pPr>
            <a:fld id="{A67AB38F-FC0E-42CB-9567-31679587AA49}" type="slidenum">
              <a:rPr lang="en-DE" smtClean="0"/>
              <a:t>24</a:t>
            </a:fld>
            <a:endParaRPr lang="en-DE"/>
          </a:p>
        </p:txBody>
      </p:sp>
      <p:pic>
        <p:nvPicPr>
          <p:cNvPr id="6" name="Picture 5">
            <a:extLst>
              <a:ext uri="{FF2B5EF4-FFF2-40B4-BE49-F238E27FC236}">
                <a16:creationId xmlns:a16="http://schemas.microsoft.com/office/drawing/2014/main" id="{7A03D011-2665-304F-A7F2-301ACFCAD6A3}"/>
              </a:ext>
            </a:extLst>
          </p:cNvPr>
          <p:cNvPicPr>
            <a:picLocks noChangeAspect="1"/>
          </p:cNvPicPr>
          <p:nvPr/>
        </p:nvPicPr>
        <p:blipFill>
          <a:blip r:embed="rId3"/>
          <a:stretch>
            <a:fillRect/>
          </a:stretch>
        </p:blipFill>
        <p:spPr>
          <a:xfrm>
            <a:off x="1136989" y="959763"/>
            <a:ext cx="6870023" cy="2324103"/>
          </a:xfrm>
          <a:prstGeom prst="rect">
            <a:avLst/>
          </a:prstGeom>
        </p:spPr>
      </p:pic>
    </p:spTree>
    <p:extLst>
      <p:ext uri="{BB962C8B-B14F-4D97-AF65-F5344CB8AC3E}">
        <p14:creationId xmlns:p14="http://schemas.microsoft.com/office/powerpoint/2010/main" val="2836054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A0BBC2-6837-FE49-902E-987BDB755249}"/>
              </a:ext>
            </a:extLst>
          </p:cNvPr>
          <p:cNvSpPr>
            <a:spLocks noGrp="1"/>
          </p:cNvSpPr>
          <p:nvPr>
            <p:ph type="title"/>
          </p:nvPr>
        </p:nvSpPr>
        <p:spPr/>
        <p:txBody>
          <a:bodyPr/>
          <a:lstStyle/>
          <a:p>
            <a:r>
              <a:rPr lang="en-US" dirty="0" err="1"/>
              <a:t>Snakemake</a:t>
            </a:r>
            <a:r>
              <a:rPr lang="en-US" dirty="0"/>
              <a:t>-workflow</a:t>
            </a:r>
          </a:p>
        </p:txBody>
      </p:sp>
      <p:pic>
        <p:nvPicPr>
          <p:cNvPr id="6" name="Content Placeholder 5">
            <a:extLst>
              <a:ext uri="{FF2B5EF4-FFF2-40B4-BE49-F238E27FC236}">
                <a16:creationId xmlns:a16="http://schemas.microsoft.com/office/drawing/2014/main" id="{5EA28E56-4670-AA45-9F08-D4BD6ED806E3}"/>
              </a:ext>
            </a:extLst>
          </p:cNvPr>
          <p:cNvPicPr>
            <a:picLocks noGrp="1" noChangeAspect="1"/>
          </p:cNvPicPr>
          <p:nvPr>
            <p:ph idx="1"/>
          </p:nvPr>
        </p:nvPicPr>
        <p:blipFill>
          <a:blip r:embed="rId2"/>
          <a:stretch>
            <a:fillRect/>
          </a:stretch>
        </p:blipFill>
        <p:spPr>
          <a:xfrm>
            <a:off x="969847" y="926499"/>
            <a:ext cx="7204307" cy="3733483"/>
          </a:xfrm>
          <a:prstGeom prst="rect">
            <a:avLst/>
          </a:prstGeom>
        </p:spPr>
      </p:pic>
      <p:sp>
        <p:nvSpPr>
          <p:cNvPr id="4" name="Footer Placeholder 3">
            <a:extLst>
              <a:ext uri="{FF2B5EF4-FFF2-40B4-BE49-F238E27FC236}">
                <a16:creationId xmlns:a16="http://schemas.microsoft.com/office/drawing/2014/main" id="{89BF8DB1-FB68-4C44-8646-058CE9EADA9D}"/>
              </a:ext>
            </a:extLst>
          </p:cNvPr>
          <p:cNvSpPr>
            <a:spLocks noGrp="1"/>
          </p:cNvSpPr>
          <p:nvPr>
            <p:ph type="ftr" sz="quarter" idx="11"/>
          </p:nvPr>
        </p:nvSpPr>
        <p:spPr/>
        <p:txBody>
          <a:bodyPr/>
          <a:lstStyle/>
          <a:p>
            <a:pPr>
              <a:defRPr/>
            </a:pPr>
            <a:r>
              <a:rPr lang="en-US" dirty="0"/>
              <a:t>University Hospital Heidelberg | March 2020 | Dr Thiago Britto Borges</a:t>
            </a:r>
            <a:endParaRPr lang="de-DE" dirty="0"/>
          </a:p>
        </p:txBody>
      </p:sp>
      <p:sp>
        <p:nvSpPr>
          <p:cNvPr id="5" name="Slide Number Placeholder 4">
            <a:extLst>
              <a:ext uri="{FF2B5EF4-FFF2-40B4-BE49-F238E27FC236}">
                <a16:creationId xmlns:a16="http://schemas.microsoft.com/office/drawing/2014/main" id="{7103110B-6CEC-3749-A7F9-FD8D89274D68}"/>
              </a:ext>
            </a:extLst>
          </p:cNvPr>
          <p:cNvSpPr>
            <a:spLocks noGrp="1"/>
          </p:cNvSpPr>
          <p:nvPr>
            <p:ph type="sldNum" sz="quarter" idx="12"/>
          </p:nvPr>
        </p:nvSpPr>
        <p:spPr/>
        <p:txBody>
          <a:bodyPr/>
          <a:lstStyle/>
          <a:p>
            <a:pPr>
              <a:defRPr/>
            </a:pPr>
            <a:fld id="{A67AB38F-FC0E-42CB-9567-31679587AA49}" type="slidenum">
              <a:rPr lang="en-DE" smtClean="0"/>
              <a:t>25</a:t>
            </a:fld>
            <a:endParaRPr lang="en-DE"/>
          </a:p>
        </p:txBody>
      </p:sp>
    </p:spTree>
    <p:extLst>
      <p:ext uri="{BB962C8B-B14F-4D97-AF65-F5344CB8AC3E}">
        <p14:creationId xmlns:p14="http://schemas.microsoft.com/office/powerpoint/2010/main" val="10579578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DBB2FD-2699-8646-A4FC-AD4682E8A3C0}"/>
              </a:ext>
            </a:extLst>
          </p:cNvPr>
          <p:cNvSpPr>
            <a:spLocks noGrp="1"/>
          </p:cNvSpPr>
          <p:nvPr>
            <p:ph type="title"/>
          </p:nvPr>
        </p:nvSpPr>
        <p:spPr/>
        <p:txBody>
          <a:bodyPr/>
          <a:lstStyle/>
          <a:p>
            <a:r>
              <a:rPr lang="en-US" dirty="0"/>
              <a:t>Workflow for variant calling</a:t>
            </a:r>
          </a:p>
        </p:txBody>
      </p:sp>
      <p:pic>
        <p:nvPicPr>
          <p:cNvPr id="6" name="Content Placeholder 5">
            <a:hlinkClick r:id="rId2"/>
            <a:extLst>
              <a:ext uri="{FF2B5EF4-FFF2-40B4-BE49-F238E27FC236}">
                <a16:creationId xmlns:a16="http://schemas.microsoft.com/office/drawing/2014/main" id="{FDED723D-E7E7-474D-80A3-AF531782CF91}"/>
              </a:ext>
            </a:extLst>
          </p:cNvPr>
          <p:cNvPicPr>
            <a:picLocks noGrp="1" noChangeAspect="1"/>
          </p:cNvPicPr>
          <p:nvPr>
            <p:ph idx="1"/>
          </p:nvPr>
        </p:nvPicPr>
        <p:blipFill>
          <a:blip r:embed="rId3"/>
          <a:stretch>
            <a:fillRect/>
          </a:stretch>
        </p:blipFill>
        <p:spPr>
          <a:xfrm>
            <a:off x="457200" y="1300056"/>
            <a:ext cx="8229600" cy="3194263"/>
          </a:xfrm>
          <a:prstGeom prst="rect">
            <a:avLst/>
          </a:prstGeom>
        </p:spPr>
      </p:pic>
      <p:sp>
        <p:nvSpPr>
          <p:cNvPr id="4" name="Footer Placeholder 3">
            <a:extLst>
              <a:ext uri="{FF2B5EF4-FFF2-40B4-BE49-F238E27FC236}">
                <a16:creationId xmlns:a16="http://schemas.microsoft.com/office/drawing/2014/main" id="{22E33842-55C9-7447-BBCF-51DC0DF8EF29}"/>
              </a:ext>
            </a:extLst>
          </p:cNvPr>
          <p:cNvSpPr>
            <a:spLocks noGrp="1"/>
          </p:cNvSpPr>
          <p:nvPr>
            <p:ph type="ftr" sz="quarter" idx="11"/>
          </p:nvPr>
        </p:nvSpPr>
        <p:spPr/>
        <p:txBody>
          <a:bodyPr/>
          <a:lstStyle/>
          <a:p>
            <a:pPr>
              <a:defRPr/>
            </a:pPr>
            <a:r>
              <a:rPr lang="en-US" dirty="0"/>
              <a:t>University Hospital Heidelberg | March 2020 | Dr Thiago Britto Borges</a:t>
            </a:r>
            <a:endParaRPr lang="de-DE" dirty="0"/>
          </a:p>
        </p:txBody>
      </p:sp>
      <p:sp>
        <p:nvSpPr>
          <p:cNvPr id="5" name="Slide Number Placeholder 4">
            <a:extLst>
              <a:ext uri="{FF2B5EF4-FFF2-40B4-BE49-F238E27FC236}">
                <a16:creationId xmlns:a16="http://schemas.microsoft.com/office/drawing/2014/main" id="{F5CFFF35-37E6-694B-947F-0A1D3F109581}"/>
              </a:ext>
            </a:extLst>
          </p:cNvPr>
          <p:cNvSpPr>
            <a:spLocks noGrp="1"/>
          </p:cNvSpPr>
          <p:nvPr>
            <p:ph type="sldNum" sz="quarter" idx="12"/>
          </p:nvPr>
        </p:nvSpPr>
        <p:spPr/>
        <p:txBody>
          <a:bodyPr/>
          <a:lstStyle/>
          <a:p>
            <a:pPr>
              <a:defRPr/>
            </a:pPr>
            <a:fld id="{A67AB38F-FC0E-42CB-9567-31679587AA49}" type="slidenum">
              <a:rPr lang="en-DE" smtClean="0"/>
              <a:t>26</a:t>
            </a:fld>
            <a:endParaRPr lang="en-DE"/>
          </a:p>
        </p:txBody>
      </p:sp>
    </p:spTree>
    <p:extLst>
      <p:ext uri="{BB962C8B-B14F-4D97-AF65-F5344CB8AC3E}">
        <p14:creationId xmlns:p14="http://schemas.microsoft.com/office/powerpoint/2010/main" val="18663519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3209A4-5052-EE46-BB50-6627C43EB21A}"/>
              </a:ext>
            </a:extLst>
          </p:cNvPr>
          <p:cNvSpPr>
            <a:spLocks noGrp="1"/>
          </p:cNvSpPr>
          <p:nvPr>
            <p:ph type="title"/>
          </p:nvPr>
        </p:nvSpPr>
        <p:spPr/>
        <p:txBody>
          <a:bodyPr/>
          <a:lstStyle/>
          <a:p>
            <a:r>
              <a:rPr lang="en-US" dirty="0"/>
              <a:t>Workflow for RNA-seq</a:t>
            </a:r>
          </a:p>
        </p:txBody>
      </p:sp>
      <p:pic>
        <p:nvPicPr>
          <p:cNvPr id="6" name="Content Placeholder 5">
            <a:extLst>
              <a:ext uri="{FF2B5EF4-FFF2-40B4-BE49-F238E27FC236}">
                <a16:creationId xmlns:a16="http://schemas.microsoft.com/office/drawing/2014/main" id="{6B4CA14A-BA55-CA49-807C-1F67C19D4A4D}"/>
              </a:ext>
            </a:extLst>
          </p:cNvPr>
          <p:cNvPicPr>
            <a:picLocks noGrp="1" noChangeAspect="1"/>
          </p:cNvPicPr>
          <p:nvPr>
            <p:ph idx="1"/>
          </p:nvPr>
        </p:nvPicPr>
        <p:blipFill>
          <a:blip r:embed="rId2"/>
          <a:stretch>
            <a:fillRect/>
          </a:stretch>
        </p:blipFill>
        <p:spPr>
          <a:xfrm>
            <a:off x="516932" y="1503033"/>
            <a:ext cx="4888281" cy="2805021"/>
          </a:xfrm>
          <a:prstGeom prst="rect">
            <a:avLst/>
          </a:prstGeom>
        </p:spPr>
      </p:pic>
      <p:sp>
        <p:nvSpPr>
          <p:cNvPr id="4" name="Footer Placeholder 3">
            <a:extLst>
              <a:ext uri="{FF2B5EF4-FFF2-40B4-BE49-F238E27FC236}">
                <a16:creationId xmlns:a16="http://schemas.microsoft.com/office/drawing/2014/main" id="{0F8D7F70-A3E1-9A41-A4E6-DA3021F3DD19}"/>
              </a:ext>
            </a:extLst>
          </p:cNvPr>
          <p:cNvSpPr>
            <a:spLocks noGrp="1"/>
          </p:cNvSpPr>
          <p:nvPr>
            <p:ph type="ftr" sz="quarter" idx="11"/>
          </p:nvPr>
        </p:nvSpPr>
        <p:spPr/>
        <p:txBody>
          <a:bodyPr/>
          <a:lstStyle/>
          <a:p>
            <a:pPr>
              <a:defRPr/>
            </a:pPr>
            <a:r>
              <a:rPr lang="en-US" dirty="0"/>
              <a:t>University Hospital Heidelberg | March 2020 | Dr Thiago Britto Borges</a:t>
            </a:r>
            <a:endParaRPr lang="de-DE" dirty="0"/>
          </a:p>
        </p:txBody>
      </p:sp>
      <p:sp>
        <p:nvSpPr>
          <p:cNvPr id="5" name="Slide Number Placeholder 4">
            <a:extLst>
              <a:ext uri="{FF2B5EF4-FFF2-40B4-BE49-F238E27FC236}">
                <a16:creationId xmlns:a16="http://schemas.microsoft.com/office/drawing/2014/main" id="{C8E5CFEB-6FDB-894E-B365-F04C1DA89A13}"/>
              </a:ext>
            </a:extLst>
          </p:cNvPr>
          <p:cNvSpPr>
            <a:spLocks noGrp="1"/>
          </p:cNvSpPr>
          <p:nvPr>
            <p:ph type="sldNum" sz="quarter" idx="12"/>
          </p:nvPr>
        </p:nvSpPr>
        <p:spPr/>
        <p:txBody>
          <a:bodyPr/>
          <a:lstStyle/>
          <a:p>
            <a:pPr>
              <a:defRPr/>
            </a:pPr>
            <a:fld id="{A67AB38F-FC0E-42CB-9567-31679587AA49}" type="slidenum">
              <a:rPr lang="en-DE" smtClean="0"/>
              <a:t>27</a:t>
            </a:fld>
            <a:endParaRPr lang="en-DE"/>
          </a:p>
        </p:txBody>
      </p:sp>
      <p:pic>
        <p:nvPicPr>
          <p:cNvPr id="7" name="Picture 2" descr="DAG">
            <a:extLst>
              <a:ext uri="{FF2B5EF4-FFF2-40B4-BE49-F238E27FC236}">
                <a16:creationId xmlns:a16="http://schemas.microsoft.com/office/drawing/2014/main" id="{244D6A40-9347-6443-A01B-A1E2CD2EF8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64088" y="214476"/>
            <a:ext cx="3584142" cy="45175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94712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CC9AA766-FF80-7A4F-B5F1-B9E99EE9D60A}"/>
              </a:ext>
            </a:extLst>
          </p:cNvPr>
          <p:cNvSpPr>
            <a:spLocks noGrp="1"/>
          </p:cNvSpPr>
          <p:nvPr>
            <p:ph type="title"/>
          </p:nvPr>
        </p:nvSpPr>
        <p:spPr/>
        <p:txBody>
          <a:bodyPr>
            <a:normAutofit fontScale="90000"/>
          </a:bodyPr>
          <a:lstStyle/>
          <a:p>
            <a:r>
              <a:rPr lang="en-GB" dirty="0"/>
              <a:t>Workflows for detecting alternative splicing</a:t>
            </a:r>
            <a:endParaRPr lang="en-US" dirty="0"/>
          </a:p>
        </p:txBody>
      </p:sp>
      <p:sp>
        <p:nvSpPr>
          <p:cNvPr id="9" name="Subtitle 8">
            <a:extLst>
              <a:ext uri="{FF2B5EF4-FFF2-40B4-BE49-F238E27FC236}">
                <a16:creationId xmlns:a16="http://schemas.microsoft.com/office/drawing/2014/main" id="{5978771D-950F-7046-B009-BC8708B8D2D8}"/>
              </a:ext>
            </a:extLst>
          </p:cNvPr>
          <p:cNvSpPr>
            <a:spLocks noGrp="1"/>
          </p:cNvSpPr>
          <p:nvPr>
            <p:ph type="body" idx="1"/>
          </p:nvPr>
        </p:nvSpPr>
        <p:spPr/>
        <p:txBody>
          <a:bodyPr/>
          <a:lstStyle/>
          <a:p>
            <a:r>
              <a:rPr lang="en-US" dirty="0"/>
              <a:t>Complex pipelines using multiple workflows</a:t>
            </a:r>
          </a:p>
        </p:txBody>
      </p:sp>
      <p:sp>
        <p:nvSpPr>
          <p:cNvPr id="4" name="Footer Placeholder 3">
            <a:extLst>
              <a:ext uri="{FF2B5EF4-FFF2-40B4-BE49-F238E27FC236}">
                <a16:creationId xmlns:a16="http://schemas.microsoft.com/office/drawing/2014/main" id="{A23447B3-933C-164B-9BC8-CD4B9EED377D}"/>
              </a:ext>
            </a:extLst>
          </p:cNvPr>
          <p:cNvSpPr>
            <a:spLocks noGrp="1"/>
          </p:cNvSpPr>
          <p:nvPr>
            <p:ph type="ftr" sz="quarter" idx="11"/>
          </p:nvPr>
        </p:nvSpPr>
        <p:spPr/>
        <p:txBody>
          <a:bodyPr/>
          <a:lstStyle/>
          <a:p>
            <a:pPr>
              <a:defRPr/>
            </a:pPr>
            <a:r>
              <a:rPr lang="en-US"/>
              <a:t>University Hospital Heidelberg | March 2020 | Dr Thiago Britto Borges</a:t>
            </a:r>
            <a:endParaRPr lang="de-DE" dirty="0"/>
          </a:p>
        </p:txBody>
      </p:sp>
      <p:sp>
        <p:nvSpPr>
          <p:cNvPr id="5" name="Slide Number Placeholder 4">
            <a:extLst>
              <a:ext uri="{FF2B5EF4-FFF2-40B4-BE49-F238E27FC236}">
                <a16:creationId xmlns:a16="http://schemas.microsoft.com/office/drawing/2014/main" id="{5A6C301A-31CD-AA45-93D6-9C000C4D259D}"/>
              </a:ext>
            </a:extLst>
          </p:cNvPr>
          <p:cNvSpPr>
            <a:spLocks noGrp="1"/>
          </p:cNvSpPr>
          <p:nvPr>
            <p:ph type="sldNum" sz="quarter" idx="12"/>
          </p:nvPr>
        </p:nvSpPr>
        <p:spPr/>
        <p:txBody>
          <a:bodyPr/>
          <a:lstStyle/>
          <a:p>
            <a:pPr>
              <a:defRPr/>
            </a:pPr>
            <a:fld id="{A67AB38F-FC0E-42CB-9567-31679587AA49}" type="slidenum">
              <a:rPr lang="en-DE" smtClean="0"/>
              <a:t>28</a:t>
            </a:fld>
            <a:endParaRPr lang="en-DE"/>
          </a:p>
        </p:txBody>
      </p:sp>
    </p:spTree>
    <p:extLst>
      <p:ext uri="{BB962C8B-B14F-4D97-AF65-F5344CB8AC3E}">
        <p14:creationId xmlns:p14="http://schemas.microsoft.com/office/powerpoint/2010/main" val="104090089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BD594C-1EE6-C74A-9990-281B63B0EC67}"/>
              </a:ext>
            </a:extLst>
          </p:cNvPr>
          <p:cNvSpPr>
            <a:spLocks noGrp="1"/>
          </p:cNvSpPr>
          <p:nvPr>
            <p:ph type="title"/>
          </p:nvPr>
        </p:nvSpPr>
        <p:spPr/>
        <p:txBody>
          <a:bodyPr/>
          <a:lstStyle/>
          <a:p>
            <a:r>
              <a:rPr lang="en-US" dirty="0"/>
              <a:t>Pre-build rules</a:t>
            </a:r>
          </a:p>
        </p:txBody>
      </p:sp>
      <p:pic>
        <p:nvPicPr>
          <p:cNvPr id="6" name="Content Placeholder 5">
            <a:extLst>
              <a:ext uri="{FF2B5EF4-FFF2-40B4-BE49-F238E27FC236}">
                <a16:creationId xmlns:a16="http://schemas.microsoft.com/office/drawing/2014/main" id="{4E870981-9BB2-3240-847C-B327B868217D}"/>
              </a:ext>
            </a:extLst>
          </p:cNvPr>
          <p:cNvPicPr>
            <a:picLocks noGrp="1" noChangeAspect="1"/>
          </p:cNvPicPr>
          <p:nvPr>
            <p:ph idx="1"/>
          </p:nvPr>
        </p:nvPicPr>
        <p:blipFill>
          <a:blip r:embed="rId2"/>
          <a:stretch>
            <a:fillRect/>
          </a:stretch>
        </p:blipFill>
        <p:spPr>
          <a:xfrm>
            <a:off x="2151635" y="1208506"/>
            <a:ext cx="4840729" cy="3394075"/>
          </a:xfrm>
          <a:prstGeom prst="rect">
            <a:avLst/>
          </a:prstGeom>
        </p:spPr>
      </p:pic>
      <p:sp>
        <p:nvSpPr>
          <p:cNvPr id="4" name="Footer Placeholder 3">
            <a:extLst>
              <a:ext uri="{FF2B5EF4-FFF2-40B4-BE49-F238E27FC236}">
                <a16:creationId xmlns:a16="http://schemas.microsoft.com/office/drawing/2014/main" id="{81F221AE-0FCE-AC41-929D-788FCA08AF07}"/>
              </a:ext>
            </a:extLst>
          </p:cNvPr>
          <p:cNvSpPr>
            <a:spLocks noGrp="1"/>
          </p:cNvSpPr>
          <p:nvPr>
            <p:ph type="ftr" sz="quarter" idx="11"/>
          </p:nvPr>
        </p:nvSpPr>
        <p:spPr/>
        <p:txBody>
          <a:bodyPr/>
          <a:lstStyle/>
          <a:p>
            <a:pPr>
              <a:defRPr/>
            </a:pPr>
            <a:r>
              <a:rPr lang="en-US" dirty="0"/>
              <a:t>University Hospital Heidelberg | March 2020 | Dr Thiago Britto Borges</a:t>
            </a:r>
            <a:endParaRPr lang="de-DE" dirty="0"/>
          </a:p>
        </p:txBody>
      </p:sp>
      <p:sp>
        <p:nvSpPr>
          <p:cNvPr id="5" name="Slide Number Placeholder 4">
            <a:extLst>
              <a:ext uri="{FF2B5EF4-FFF2-40B4-BE49-F238E27FC236}">
                <a16:creationId xmlns:a16="http://schemas.microsoft.com/office/drawing/2014/main" id="{E5AE41E5-4BEE-E84E-9897-2163AF4ED949}"/>
              </a:ext>
            </a:extLst>
          </p:cNvPr>
          <p:cNvSpPr>
            <a:spLocks noGrp="1"/>
          </p:cNvSpPr>
          <p:nvPr>
            <p:ph type="sldNum" sz="quarter" idx="12"/>
          </p:nvPr>
        </p:nvSpPr>
        <p:spPr/>
        <p:txBody>
          <a:bodyPr/>
          <a:lstStyle/>
          <a:p>
            <a:pPr>
              <a:defRPr/>
            </a:pPr>
            <a:fld id="{A67AB38F-FC0E-42CB-9567-31679587AA49}" type="slidenum">
              <a:rPr lang="en-DE" smtClean="0"/>
              <a:t>29</a:t>
            </a:fld>
            <a:endParaRPr lang="en-DE"/>
          </a:p>
        </p:txBody>
      </p:sp>
      <p:sp>
        <p:nvSpPr>
          <p:cNvPr id="7" name="Left Arrow 6">
            <a:extLst>
              <a:ext uri="{FF2B5EF4-FFF2-40B4-BE49-F238E27FC236}">
                <a16:creationId xmlns:a16="http://schemas.microsoft.com/office/drawing/2014/main" id="{BD22FF49-F239-144A-89A4-E532637892BF}"/>
              </a:ext>
            </a:extLst>
          </p:cNvPr>
          <p:cNvSpPr/>
          <p:nvPr/>
        </p:nvSpPr>
        <p:spPr>
          <a:xfrm>
            <a:off x="3779912" y="1203598"/>
            <a:ext cx="1313912" cy="929034"/>
          </a:xfrm>
          <a:prstGeom prst="leftArrow">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30275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36880D0-4289-8240-98CB-A6E930F95C05}"/>
              </a:ext>
            </a:extLst>
          </p:cNvPr>
          <p:cNvSpPr>
            <a:spLocks noGrp="1"/>
          </p:cNvSpPr>
          <p:nvPr>
            <p:ph type="title"/>
          </p:nvPr>
        </p:nvSpPr>
        <p:spPr/>
        <p:txBody>
          <a:bodyPr>
            <a:normAutofit fontScale="90000"/>
          </a:bodyPr>
          <a:lstStyle/>
          <a:p>
            <a:r>
              <a:rPr lang="en-GB" dirty="0"/>
              <a:t>A perspective to differential splicing</a:t>
            </a:r>
          </a:p>
        </p:txBody>
      </p:sp>
      <p:sp>
        <p:nvSpPr>
          <p:cNvPr id="7" name="Text Placeholder 6">
            <a:extLst>
              <a:ext uri="{FF2B5EF4-FFF2-40B4-BE49-F238E27FC236}">
                <a16:creationId xmlns:a16="http://schemas.microsoft.com/office/drawing/2014/main" id="{5A0F417E-A254-5141-A0F8-98D666EAD152}"/>
              </a:ext>
            </a:extLst>
          </p:cNvPr>
          <p:cNvSpPr>
            <a:spLocks noGrp="1"/>
          </p:cNvSpPr>
          <p:nvPr>
            <p:ph type="body" idx="1"/>
          </p:nvPr>
        </p:nvSpPr>
        <p:spPr/>
        <p:txBody>
          <a:bodyPr>
            <a:normAutofit/>
          </a:bodyPr>
          <a:lstStyle/>
          <a:p>
            <a:r>
              <a:rPr lang="en-GB" dirty="0"/>
              <a:t>Here we aim to link the biological concepts to the RNA-</a:t>
            </a:r>
            <a:r>
              <a:rPr lang="en-GB" dirty="0" err="1"/>
              <a:t>seq</a:t>
            </a:r>
            <a:r>
              <a:rPr lang="en-GB" dirty="0"/>
              <a:t> analysis.</a:t>
            </a:r>
          </a:p>
          <a:p>
            <a:r>
              <a:rPr lang="en-GB" dirty="0"/>
              <a:t>In addition, we define elements of the gene annotation and other concepts</a:t>
            </a:r>
          </a:p>
        </p:txBody>
      </p:sp>
      <p:sp>
        <p:nvSpPr>
          <p:cNvPr id="4" name="Footer Placeholder 3">
            <a:extLst>
              <a:ext uri="{FF2B5EF4-FFF2-40B4-BE49-F238E27FC236}">
                <a16:creationId xmlns:a16="http://schemas.microsoft.com/office/drawing/2014/main" id="{DC4BEAD7-1F08-CF42-A510-84CAF4FA4D6C}"/>
              </a:ext>
            </a:extLst>
          </p:cNvPr>
          <p:cNvSpPr>
            <a:spLocks noGrp="1"/>
          </p:cNvSpPr>
          <p:nvPr>
            <p:ph type="ftr" sz="quarter" idx="11"/>
          </p:nvPr>
        </p:nvSpPr>
        <p:spPr/>
        <p:txBody>
          <a:bodyPr/>
          <a:lstStyle/>
          <a:p>
            <a:pPr>
              <a:defRPr/>
            </a:pPr>
            <a:r>
              <a:rPr lang="en-US"/>
              <a:t>University Hospital Heidelberg | March 2020 | Dr Thiago Britto Borges</a:t>
            </a:r>
            <a:endParaRPr lang="de-DE" dirty="0"/>
          </a:p>
        </p:txBody>
      </p:sp>
      <p:sp>
        <p:nvSpPr>
          <p:cNvPr id="5" name="Slide Number Placeholder 4">
            <a:extLst>
              <a:ext uri="{FF2B5EF4-FFF2-40B4-BE49-F238E27FC236}">
                <a16:creationId xmlns:a16="http://schemas.microsoft.com/office/drawing/2014/main" id="{293593D5-50E6-9944-8BA9-C78F1E2CE95F}"/>
              </a:ext>
            </a:extLst>
          </p:cNvPr>
          <p:cNvSpPr>
            <a:spLocks noGrp="1"/>
          </p:cNvSpPr>
          <p:nvPr>
            <p:ph type="sldNum" sz="quarter" idx="12"/>
          </p:nvPr>
        </p:nvSpPr>
        <p:spPr/>
        <p:txBody>
          <a:bodyPr/>
          <a:lstStyle/>
          <a:p>
            <a:pPr>
              <a:defRPr/>
            </a:pPr>
            <a:fld id="{A67AB38F-FC0E-42CB-9567-31679587AA49}" type="slidenum">
              <a:rPr lang="en-DE" smtClean="0"/>
              <a:t>3</a:t>
            </a:fld>
            <a:endParaRPr lang="en-DE"/>
          </a:p>
        </p:txBody>
      </p:sp>
    </p:spTree>
    <p:extLst>
      <p:ext uri="{BB962C8B-B14F-4D97-AF65-F5344CB8AC3E}">
        <p14:creationId xmlns:p14="http://schemas.microsoft.com/office/powerpoint/2010/main" val="8713068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28BE5B-02FB-BE43-823C-ACC794A56FBA}"/>
              </a:ext>
            </a:extLst>
          </p:cNvPr>
          <p:cNvSpPr>
            <a:spLocks noGrp="1"/>
          </p:cNvSpPr>
          <p:nvPr>
            <p:ph type="title"/>
          </p:nvPr>
        </p:nvSpPr>
        <p:spPr/>
        <p:txBody>
          <a:bodyPr>
            <a:normAutofit fontScale="90000"/>
          </a:bodyPr>
          <a:lstStyle/>
          <a:p>
            <a:r>
              <a:rPr lang="en-US" dirty="0"/>
              <a:t>Example of end-to-end</a:t>
            </a:r>
            <a:br>
              <a:rPr lang="en-US" dirty="0"/>
            </a:br>
            <a:r>
              <a:rPr lang="en-US" dirty="0" err="1"/>
              <a:t>Snakemake</a:t>
            </a:r>
            <a:r>
              <a:rPr lang="en-US" dirty="0"/>
              <a:t> workflow</a:t>
            </a:r>
          </a:p>
        </p:txBody>
      </p:sp>
      <p:sp>
        <p:nvSpPr>
          <p:cNvPr id="4" name="Footer Placeholder 3">
            <a:extLst>
              <a:ext uri="{FF2B5EF4-FFF2-40B4-BE49-F238E27FC236}">
                <a16:creationId xmlns:a16="http://schemas.microsoft.com/office/drawing/2014/main" id="{62D77CE3-1EA3-B349-91CA-EFA41B55BE16}"/>
              </a:ext>
            </a:extLst>
          </p:cNvPr>
          <p:cNvSpPr>
            <a:spLocks noGrp="1"/>
          </p:cNvSpPr>
          <p:nvPr>
            <p:ph type="ftr" sz="quarter" idx="11"/>
          </p:nvPr>
        </p:nvSpPr>
        <p:spPr/>
        <p:txBody>
          <a:bodyPr/>
          <a:lstStyle/>
          <a:p>
            <a:pPr>
              <a:defRPr/>
            </a:pPr>
            <a:r>
              <a:rPr lang="en-US" dirty="0"/>
              <a:t>University Hospital Heidelberg | March 2020 | Dr Thiago Britto Borges</a:t>
            </a:r>
            <a:endParaRPr lang="de-DE" dirty="0"/>
          </a:p>
        </p:txBody>
      </p:sp>
      <p:sp>
        <p:nvSpPr>
          <p:cNvPr id="5" name="Slide Number Placeholder 4">
            <a:extLst>
              <a:ext uri="{FF2B5EF4-FFF2-40B4-BE49-F238E27FC236}">
                <a16:creationId xmlns:a16="http://schemas.microsoft.com/office/drawing/2014/main" id="{999ECCEB-6349-D34C-A6C8-63E06486E5A9}"/>
              </a:ext>
            </a:extLst>
          </p:cNvPr>
          <p:cNvSpPr>
            <a:spLocks noGrp="1"/>
          </p:cNvSpPr>
          <p:nvPr>
            <p:ph type="sldNum" sz="quarter" idx="12"/>
          </p:nvPr>
        </p:nvSpPr>
        <p:spPr/>
        <p:txBody>
          <a:bodyPr/>
          <a:lstStyle/>
          <a:p>
            <a:pPr>
              <a:defRPr/>
            </a:pPr>
            <a:fld id="{A67AB38F-FC0E-42CB-9567-31679587AA49}" type="slidenum">
              <a:rPr lang="en-DE" smtClean="0"/>
              <a:t>30</a:t>
            </a:fld>
            <a:endParaRPr lang="en-DE"/>
          </a:p>
        </p:txBody>
      </p:sp>
      <p:pic>
        <p:nvPicPr>
          <p:cNvPr id="6" name="Picture 2">
            <a:extLst>
              <a:ext uri="{FF2B5EF4-FFF2-40B4-BE49-F238E27FC236}">
                <a16:creationId xmlns:a16="http://schemas.microsoft.com/office/drawing/2014/main" id="{055B823B-7211-CA4D-A73F-5EDFD10E304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55576" y="1091758"/>
            <a:ext cx="2123399" cy="255001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EA419E92-03BA-0544-BCA5-11EA21CCFB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44008" y="1028589"/>
            <a:ext cx="4281871" cy="3568224"/>
          </a:xfrm>
          <a:prstGeom prst="rect">
            <a:avLst/>
          </a:prstGeom>
        </p:spPr>
      </p:pic>
      <p:sp>
        <p:nvSpPr>
          <p:cNvPr id="8" name="TextBox 7">
            <a:extLst>
              <a:ext uri="{FF2B5EF4-FFF2-40B4-BE49-F238E27FC236}">
                <a16:creationId xmlns:a16="http://schemas.microsoft.com/office/drawing/2014/main" id="{C78F7F10-1518-7E4D-9376-683ADF00CD64}"/>
              </a:ext>
            </a:extLst>
          </p:cNvPr>
          <p:cNvSpPr txBox="1"/>
          <p:nvPr/>
        </p:nvSpPr>
        <p:spPr>
          <a:xfrm>
            <a:off x="290129" y="3700917"/>
            <a:ext cx="4572000" cy="923330"/>
          </a:xfrm>
          <a:prstGeom prst="rect">
            <a:avLst/>
          </a:prstGeom>
          <a:noFill/>
        </p:spPr>
        <p:txBody>
          <a:bodyPr wrap="square">
            <a:spAutoFit/>
          </a:bodyPr>
          <a:lstStyle/>
          <a:p>
            <a:r>
              <a:rPr lang="en-US" dirty="0">
                <a:hlinkClick r:id="rId4"/>
              </a:rPr>
              <a:t>https://github.com/dieterich-lab/Baltica</a:t>
            </a:r>
            <a:endParaRPr lang="en-US" dirty="0"/>
          </a:p>
          <a:p>
            <a:r>
              <a:rPr lang="en-GB" dirty="0"/>
              <a:t>Britto-Borges, Thiago, et al. "</a:t>
            </a:r>
            <a:r>
              <a:rPr lang="en-GB" dirty="0" err="1"/>
              <a:t>Baltica</a:t>
            </a:r>
            <a:r>
              <a:rPr lang="en-GB" dirty="0"/>
              <a:t>: integrated splice junction usage analysis." </a:t>
            </a:r>
            <a:r>
              <a:rPr lang="en-GB" i="1" dirty="0" err="1"/>
              <a:t>bioRxiv</a:t>
            </a:r>
            <a:r>
              <a:rPr lang="en-GB" dirty="0"/>
              <a:t> (2021).</a:t>
            </a:r>
            <a:endParaRPr lang="en-US" dirty="0"/>
          </a:p>
        </p:txBody>
      </p:sp>
    </p:spTree>
    <p:extLst>
      <p:ext uri="{BB962C8B-B14F-4D97-AF65-F5344CB8AC3E}">
        <p14:creationId xmlns:p14="http://schemas.microsoft.com/office/powerpoint/2010/main" val="391967339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33F286-31C3-B943-91CE-0C787298D69C}"/>
              </a:ext>
            </a:extLst>
          </p:cNvPr>
          <p:cNvSpPr>
            <a:spLocks noGrp="1"/>
          </p:cNvSpPr>
          <p:nvPr>
            <p:ph type="title"/>
          </p:nvPr>
        </p:nvSpPr>
        <p:spPr/>
        <p:txBody>
          <a:bodyPr/>
          <a:lstStyle/>
          <a:p>
            <a:r>
              <a:rPr lang="en-US" dirty="0"/>
              <a:t>Cluster config (simplified example)</a:t>
            </a:r>
          </a:p>
        </p:txBody>
      </p:sp>
      <p:sp>
        <p:nvSpPr>
          <p:cNvPr id="4" name="Footer Placeholder 3">
            <a:extLst>
              <a:ext uri="{FF2B5EF4-FFF2-40B4-BE49-F238E27FC236}">
                <a16:creationId xmlns:a16="http://schemas.microsoft.com/office/drawing/2014/main" id="{CCA5EACD-9B78-854D-9BE0-4AFDCBB479FF}"/>
              </a:ext>
            </a:extLst>
          </p:cNvPr>
          <p:cNvSpPr>
            <a:spLocks noGrp="1"/>
          </p:cNvSpPr>
          <p:nvPr>
            <p:ph type="ftr" sz="quarter" idx="11"/>
          </p:nvPr>
        </p:nvSpPr>
        <p:spPr/>
        <p:txBody>
          <a:bodyPr/>
          <a:lstStyle/>
          <a:p>
            <a:pPr>
              <a:defRPr/>
            </a:pPr>
            <a:r>
              <a:rPr lang="en-US" dirty="0"/>
              <a:t>University Hospital Heidelberg | March 2020 | Dr Thiago Britto Borges</a:t>
            </a:r>
            <a:endParaRPr lang="de-DE" dirty="0"/>
          </a:p>
        </p:txBody>
      </p:sp>
      <p:sp>
        <p:nvSpPr>
          <p:cNvPr id="5" name="Slide Number Placeholder 4">
            <a:extLst>
              <a:ext uri="{FF2B5EF4-FFF2-40B4-BE49-F238E27FC236}">
                <a16:creationId xmlns:a16="http://schemas.microsoft.com/office/drawing/2014/main" id="{26823E55-CB91-0447-BEC0-A14EC7E0658D}"/>
              </a:ext>
            </a:extLst>
          </p:cNvPr>
          <p:cNvSpPr>
            <a:spLocks noGrp="1"/>
          </p:cNvSpPr>
          <p:nvPr>
            <p:ph type="sldNum" sz="quarter" idx="12"/>
          </p:nvPr>
        </p:nvSpPr>
        <p:spPr/>
        <p:txBody>
          <a:bodyPr/>
          <a:lstStyle/>
          <a:p>
            <a:pPr>
              <a:defRPr/>
            </a:pPr>
            <a:fld id="{A67AB38F-FC0E-42CB-9567-31679587AA49}" type="slidenum">
              <a:rPr lang="en-DE" smtClean="0"/>
              <a:t>31</a:t>
            </a:fld>
            <a:endParaRPr lang="en-DE"/>
          </a:p>
        </p:txBody>
      </p:sp>
      <p:pic>
        <p:nvPicPr>
          <p:cNvPr id="6" name="Picture 5">
            <a:extLst>
              <a:ext uri="{FF2B5EF4-FFF2-40B4-BE49-F238E27FC236}">
                <a16:creationId xmlns:a16="http://schemas.microsoft.com/office/drawing/2014/main" id="{9F5F8E3B-C44B-3F4B-8BC4-87FB510B5328}"/>
              </a:ext>
            </a:extLst>
          </p:cNvPr>
          <p:cNvPicPr>
            <a:picLocks noChangeAspect="1"/>
          </p:cNvPicPr>
          <p:nvPr/>
        </p:nvPicPr>
        <p:blipFill>
          <a:blip r:embed="rId2"/>
          <a:stretch>
            <a:fillRect/>
          </a:stretch>
        </p:blipFill>
        <p:spPr>
          <a:xfrm>
            <a:off x="3059832" y="1538788"/>
            <a:ext cx="2483995" cy="2689024"/>
          </a:xfrm>
          <a:prstGeom prst="rect">
            <a:avLst/>
          </a:prstGeom>
        </p:spPr>
      </p:pic>
    </p:spTree>
    <p:extLst>
      <p:ext uri="{BB962C8B-B14F-4D97-AF65-F5344CB8AC3E}">
        <p14:creationId xmlns:p14="http://schemas.microsoft.com/office/powerpoint/2010/main" val="155504116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8432FF1-FBF4-C44A-94AF-7DC986D1B15B}"/>
              </a:ext>
            </a:extLst>
          </p:cNvPr>
          <p:cNvSpPr>
            <a:spLocks noGrp="1"/>
          </p:cNvSpPr>
          <p:nvPr>
            <p:ph type="title"/>
          </p:nvPr>
        </p:nvSpPr>
        <p:spPr>
          <a:xfrm>
            <a:off x="722313" y="1550194"/>
            <a:ext cx="7772400" cy="1021556"/>
          </a:xfrm>
        </p:spPr>
        <p:txBody>
          <a:bodyPr>
            <a:normAutofit fontScale="90000"/>
          </a:bodyPr>
          <a:lstStyle/>
          <a:p>
            <a:r>
              <a:rPr lang="en-GB" dirty="0"/>
              <a:t>Workflow to discover new transcript isoforms</a:t>
            </a:r>
            <a:endParaRPr lang="en-US" dirty="0"/>
          </a:p>
        </p:txBody>
      </p:sp>
      <p:sp>
        <p:nvSpPr>
          <p:cNvPr id="9" name="Text Placeholder 8">
            <a:extLst>
              <a:ext uri="{FF2B5EF4-FFF2-40B4-BE49-F238E27FC236}">
                <a16:creationId xmlns:a16="http://schemas.microsoft.com/office/drawing/2014/main" id="{1E510B16-FF12-F641-B73C-2DD916E5B0D8}"/>
              </a:ext>
            </a:extLst>
          </p:cNvPr>
          <p:cNvSpPr>
            <a:spLocks noGrp="1"/>
          </p:cNvSpPr>
          <p:nvPr>
            <p:ph type="body" idx="1"/>
          </p:nvPr>
        </p:nvSpPr>
        <p:spPr>
          <a:xfrm>
            <a:off x="722313" y="2571750"/>
            <a:ext cx="7772400" cy="1125140"/>
          </a:xfrm>
        </p:spPr>
        <p:txBody>
          <a:bodyPr/>
          <a:lstStyle/>
          <a:p>
            <a:r>
              <a:rPr lang="en-GB" dirty="0"/>
              <a:t>Applying workflow managers to find novel transcript isoforms.</a:t>
            </a:r>
          </a:p>
        </p:txBody>
      </p:sp>
      <p:sp>
        <p:nvSpPr>
          <p:cNvPr id="4" name="Footer Placeholder 3">
            <a:extLst>
              <a:ext uri="{FF2B5EF4-FFF2-40B4-BE49-F238E27FC236}">
                <a16:creationId xmlns:a16="http://schemas.microsoft.com/office/drawing/2014/main" id="{B70CC0E8-61AF-2A40-B436-789AE67456D9}"/>
              </a:ext>
            </a:extLst>
          </p:cNvPr>
          <p:cNvSpPr>
            <a:spLocks noGrp="1"/>
          </p:cNvSpPr>
          <p:nvPr>
            <p:ph type="ftr" sz="quarter" idx="11"/>
          </p:nvPr>
        </p:nvSpPr>
        <p:spPr/>
        <p:txBody>
          <a:bodyPr/>
          <a:lstStyle/>
          <a:p>
            <a:pPr>
              <a:defRPr/>
            </a:pPr>
            <a:r>
              <a:rPr lang="en-US"/>
              <a:t>University Hospital Heidelberg | March 2020 | Dr Thiago Britto Borges</a:t>
            </a:r>
            <a:endParaRPr lang="de-DE" dirty="0"/>
          </a:p>
        </p:txBody>
      </p:sp>
      <p:sp>
        <p:nvSpPr>
          <p:cNvPr id="5" name="Slide Number Placeholder 4">
            <a:extLst>
              <a:ext uri="{FF2B5EF4-FFF2-40B4-BE49-F238E27FC236}">
                <a16:creationId xmlns:a16="http://schemas.microsoft.com/office/drawing/2014/main" id="{AF4CCC0B-38AA-8243-80D6-B7D94509FAF8}"/>
              </a:ext>
            </a:extLst>
          </p:cNvPr>
          <p:cNvSpPr>
            <a:spLocks noGrp="1"/>
          </p:cNvSpPr>
          <p:nvPr>
            <p:ph type="sldNum" sz="quarter" idx="12"/>
          </p:nvPr>
        </p:nvSpPr>
        <p:spPr/>
        <p:txBody>
          <a:bodyPr/>
          <a:lstStyle/>
          <a:p>
            <a:pPr>
              <a:defRPr/>
            </a:pPr>
            <a:fld id="{A67AB38F-FC0E-42CB-9567-31679587AA49}" type="slidenum">
              <a:rPr lang="en-DE" smtClean="0"/>
              <a:t>32</a:t>
            </a:fld>
            <a:endParaRPr lang="en-DE"/>
          </a:p>
        </p:txBody>
      </p:sp>
    </p:spTree>
    <p:extLst>
      <p:ext uri="{BB962C8B-B14F-4D97-AF65-F5344CB8AC3E}">
        <p14:creationId xmlns:p14="http://schemas.microsoft.com/office/powerpoint/2010/main" val="174758535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08D1F561-62B1-544C-965F-BEE986572328}"/>
              </a:ext>
            </a:extLst>
          </p:cNvPr>
          <p:cNvSpPr>
            <a:spLocks noGrp="1"/>
          </p:cNvSpPr>
          <p:nvPr>
            <p:ph type="title"/>
          </p:nvPr>
        </p:nvSpPr>
        <p:spPr/>
        <p:txBody>
          <a:bodyPr/>
          <a:lstStyle/>
          <a:p>
            <a:endParaRPr lang="en-US"/>
          </a:p>
        </p:txBody>
      </p:sp>
      <p:sp>
        <p:nvSpPr>
          <p:cNvPr id="7" name="Footer Placeholder 6">
            <a:extLst>
              <a:ext uri="{FF2B5EF4-FFF2-40B4-BE49-F238E27FC236}">
                <a16:creationId xmlns:a16="http://schemas.microsoft.com/office/drawing/2014/main" id="{2AB1F41C-AF45-3549-AF6B-3CC426377BB0}"/>
              </a:ext>
            </a:extLst>
          </p:cNvPr>
          <p:cNvSpPr>
            <a:spLocks noGrp="1"/>
          </p:cNvSpPr>
          <p:nvPr>
            <p:ph type="ftr" sz="quarter" idx="11"/>
          </p:nvPr>
        </p:nvSpPr>
        <p:spPr/>
        <p:txBody>
          <a:bodyPr/>
          <a:lstStyle/>
          <a:p>
            <a:pPr>
              <a:defRPr/>
            </a:pPr>
            <a:r>
              <a:rPr lang="en-US"/>
              <a:t>University Hospital Heidelberg | March 2020 | Dr Thiago Britto Borges</a:t>
            </a:r>
            <a:endParaRPr lang="de-DE" dirty="0"/>
          </a:p>
        </p:txBody>
      </p:sp>
      <p:sp>
        <p:nvSpPr>
          <p:cNvPr id="8" name="Slide Number Placeholder 7">
            <a:extLst>
              <a:ext uri="{FF2B5EF4-FFF2-40B4-BE49-F238E27FC236}">
                <a16:creationId xmlns:a16="http://schemas.microsoft.com/office/drawing/2014/main" id="{CDA07742-E277-1C47-8966-26F6DB470FBB}"/>
              </a:ext>
            </a:extLst>
          </p:cNvPr>
          <p:cNvSpPr>
            <a:spLocks noGrp="1"/>
          </p:cNvSpPr>
          <p:nvPr>
            <p:ph type="sldNum" sz="quarter" idx="12"/>
          </p:nvPr>
        </p:nvSpPr>
        <p:spPr/>
        <p:txBody>
          <a:bodyPr/>
          <a:lstStyle/>
          <a:p>
            <a:pPr>
              <a:defRPr/>
            </a:pPr>
            <a:fld id="{A67AB38F-FC0E-42CB-9567-31679587AA49}" type="slidenum">
              <a:rPr lang="en-DE" smtClean="0"/>
              <a:t>33</a:t>
            </a:fld>
            <a:endParaRPr lang="en-DE"/>
          </a:p>
        </p:txBody>
      </p:sp>
      <p:pic>
        <p:nvPicPr>
          <p:cNvPr id="11" name="Picture 2">
            <a:extLst>
              <a:ext uri="{FF2B5EF4-FFF2-40B4-BE49-F238E27FC236}">
                <a16:creationId xmlns:a16="http://schemas.microsoft.com/office/drawing/2014/main" id="{9664FE96-F237-BB47-BE0E-78E525DA41E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978906" y="483518"/>
            <a:ext cx="6689438" cy="3971346"/>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5952CC16-D3EF-6D4F-8775-260C48F3677C}"/>
              </a:ext>
            </a:extLst>
          </p:cNvPr>
          <p:cNvSpPr/>
          <p:nvPr/>
        </p:nvSpPr>
        <p:spPr>
          <a:xfrm>
            <a:off x="978906" y="3867894"/>
            <a:ext cx="6329398" cy="342855"/>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FFFF00"/>
              </a:highlight>
            </a:endParaRPr>
          </a:p>
        </p:txBody>
      </p:sp>
    </p:spTree>
    <p:extLst>
      <p:ext uri="{BB962C8B-B14F-4D97-AF65-F5344CB8AC3E}">
        <p14:creationId xmlns:p14="http://schemas.microsoft.com/office/powerpoint/2010/main" val="12834500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2AA661F-A614-7546-A45D-CA764318814D}"/>
              </a:ext>
            </a:extLst>
          </p:cNvPr>
          <p:cNvSpPr>
            <a:spLocks noGrp="1"/>
          </p:cNvSpPr>
          <p:nvPr>
            <p:ph type="title"/>
          </p:nvPr>
        </p:nvSpPr>
        <p:spPr>
          <a:xfrm>
            <a:off x="457200" y="205978"/>
            <a:ext cx="3832201" cy="1645691"/>
          </a:xfrm>
        </p:spPr>
        <p:txBody>
          <a:bodyPr>
            <a:normAutofit/>
          </a:bodyPr>
          <a:lstStyle/>
          <a:p>
            <a:r>
              <a:rPr lang="en-US" dirty="0" err="1"/>
              <a:t>StringTie</a:t>
            </a:r>
            <a:r>
              <a:rPr lang="en-US" dirty="0"/>
              <a:t> finds paths</a:t>
            </a:r>
            <a:br>
              <a:rPr lang="en-US" dirty="0"/>
            </a:br>
            <a:r>
              <a:rPr lang="en-US" dirty="0"/>
              <a:t>on the splice graph to detect</a:t>
            </a:r>
          </a:p>
        </p:txBody>
      </p:sp>
      <p:sp>
        <p:nvSpPr>
          <p:cNvPr id="4" name="Footer Placeholder 3">
            <a:extLst>
              <a:ext uri="{FF2B5EF4-FFF2-40B4-BE49-F238E27FC236}">
                <a16:creationId xmlns:a16="http://schemas.microsoft.com/office/drawing/2014/main" id="{D1B5A4BD-3868-6B40-96C5-72D14741979F}"/>
              </a:ext>
            </a:extLst>
          </p:cNvPr>
          <p:cNvSpPr>
            <a:spLocks noGrp="1"/>
          </p:cNvSpPr>
          <p:nvPr>
            <p:ph type="ftr" sz="quarter" idx="11"/>
          </p:nvPr>
        </p:nvSpPr>
        <p:spPr/>
        <p:txBody>
          <a:bodyPr/>
          <a:lstStyle/>
          <a:p>
            <a:pPr>
              <a:defRPr/>
            </a:pPr>
            <a:r>
              <a:rPr lang="en-US"/>
              <a:t>University Hospital Heidelberg | March 2020 | Dr Thiago Britto Borges</a:t>
            </a:r>
            <a:endParaRPr lang="de-DE" dirty="0"/>
          </a:p>
        </p:txBody>
      </p:sp>
      <p:sp>
        <p:nvSpPr>
          <p:cNvPr id="5" name="Slide Number Placeholder 4">
            <a:extLst>
              <a:ext uri="{FF2B5EF4-FFF2-40B4-BE49-F238E27FC236}">
                <a16:creationId xmlns:a16="http://schemas.microsoft.com/office/drawing/2014/main" id="{27DB9D99-78EE-0A40-B7C9-B6C12E6C5F36}"/>
              </a:ext>
            </a:extLst>
          </p:cNvPr>
          <p:cNvSpPr>
            <a:spLocks noGrp="1"/>
          </p:cNvSpPr>
          <p:nvPr>
            <p:ph type="sldNum" sz="quarter" idx="12"/>
          </p:nvPr>
        </p:nvSpPr>
        <p:spPr/>
        <p:txBody>
          <a:bodyPr/>
          <a:lstStyle/>
          <a:p>
            <a:pPr>
              <a:defRPr/>
            </a:pPr>
            <a:fld id="{A67AB38F-FC0E-42CB-9567-31679587AA49}" type="slidenum">
              <a:rPr lang="en-DE" smtClean="0"/>
              <a:t>34</a:t>
            </a:fld>
            <a:endParaRPr lang="en-DE"/>
          </a:p>
        </p:txBody>
      </p:sp>
      <p:pic>
        <p:nvPicPr>
          <p:cNvPr id="13" name="Content Placeholder 12">
            <a:extLst>
              <a:ext uri="{FF2B5EF4-FFF2-40B4-BE49-F238E27FC236}">
                <a16:creationId xmlns:a16="http://schemas.microsoft.com/office/drawing/2014/main" id="{BD556ADE-E130-FF4A-92CC-A92A020A842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289401" y="154692"/>
            <a:ext cx="3378943" cy="4988808"/>
          </a:xfrm>
        </p:spPr>
      </p:pic>
    </p:spTree>
    <p:extLst>
      <p:ext uri="{BB962C8B-B14F-4D97-AF65-F5344CB8AC3E}">
        <p14:creationId xmlns:p14="http://schemas.microsoft.com/office/powerpoint/2010/main" val="114945929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071502-D86F-DC4B-8423-C6E01C8DE909}"/>
              </a:ext>
            </a:extLst>
          </p:cNvPr>
          <p:cNvSpPr>
            <a:spLocks noGrp="1"/>
          </p:cNvSpPr>
          <p:nvPr>
            <p:ph type="title"/>
          </p:nvPr>
        </p:nvSpPr>
        <p:spPr/>
        <p:txBody>
          <a:bodyPr/>
          <a:lstStyle/>
          <a:p>
            <a:r>
              <a:rPr lang="en-US" dirty="0"/>
              <a:t>More detailed look into a simple rule</a:t>
            </a:r>
          </a:p>
        </p:txBody>
      </p:sp>
      <p:pic>
        <p:nvPicPr>
          <p:cNvPr id="6" name="Content Placeholder 5">
            <a:extLst>
              <a:ext uri="{FF2B5EF4-FFF2-40B4-BE49-F238E27FC236}">
                <a16:creationId xmlns:a16="http://schemas.microsoft.com/office/drawing/2014/main" id="{C15730DC-31F8-B144-8236-FD676E4E999E}"/>
              </a:ext>
            </a:extLst>
          </p:cNvPr>
          <p:cNvPicPr>
            <a:picLocks noGrp="1" noChangeAspect="1"/>
          </p:cNvPicPr>
          <p:nvPr>
            <p:ph idx="1"/>
          </p:nvPr>
        </p:nvPicPr>
        <p:blipFill>
          <a:blip r:embed="rId2"/>
          <a:stretch>
            <a:fillRect/>
          </a:stretch>
        </p:blipFill>
        <p:spPr>
          <a:xfrm>
            <a:off x="1645155" y="1200150"/>
            <a:ext cx="5853689" cy="3394075"/>
          </a:xfrm>
          <a:prstGeom prst="rect">
            <a:avLst/>
          </a:prstGeom>
        </p:spPr>
      </p:pic>
      <p:sp>
        <p:nvSpPr>
          <p:cNvPr id="4" name="Footer Placeholder 3">
            <a:extLst>
              <a:ext uri="{FF2B5EF4-FFF2-40B4-BE49-F238E27FC236}">
                <a16:creationId xmlns:a16="http://schemas.microsoft.com/office/drawing/2014/main" id="{AE7AA937-A49D-F145-A724-995EEB22CA7A}"/>
              </a:ext>
            </a:extLst>
          </p:cNvPr>
          <p:cNvSpPr>
            <a:spLocks noGrp="1"/>
          </p:cNvSpPr>
          <p:nvPr>
            <p:ph type="ftr" sz="quarter" idx="11"/>
          </p:nvPr>
        </p:nvSpPr>
        <p:spPr/>
        <p:txBody>
          <a:bodyPr/>
          <a:lstStyle/>
          <a:p>
            <a:pPr>
              <a:defRPr/>
            </a:pPr>
            <a:r>
              <a:rPr lang="en-US" dirty="0"/>
              <a:t>University Hospital Heidelberg | March 2020 | Dr Thiago Britto Borges</a:t>
            </a:r>
            <a:endParaRPr lang="de-DE" dirty="0"/>
          </a:p>
        </p:txBody>
      </p:sp>
      <p:sp>
        <p:nvSpPr>
          <p:cNvPr id="5" name="Slide Number Placeholder 4">
            <a:extLst>
              <a:ext uri="{FF2B5EF4-FFF2-40B4-BE49-F238E27FC236}">
                <a16:creationId xmlns:a16="http://schemas.microsoft.com/office/drawing/2014/main" id="{B72A9A57-F4CF-8641-8D8D-6FDD080C4881}"/>
              </a:ext>
            </a:extLst>
          </p:cNvPr>
          <p:cNvSpPr>
            <a:spLocks noGrp="1"/>
          </p:cNvSpPr>
          <p:nvPr>
            <p:ph type="sldNum" sz="quarter" idx="12"/>
          </p:nvPr>
        </p:nvSpPr>
        <p:spPr/>
        <p:txBody>
          <a:bodyPr/>
          <a:lstStyle/>
          <a:p>
            <a:pPr>
              <a:defRPr/>
            </a:pPr>
            <a:fld id="{A67AB38F-FC0E-42CB-9567-31679587AA49}" type="slidenum">
              <a:rPr lang="en-DE" smtClean="0"/>
              <a:t>35</a:t>
            </a:fld>
            <a:endParaRPr lang="en-DE"/>
          </a:p>
        </p:txBody>
      </p:sp>
    </p:spTree>
    <p:extLst>
      <p:ext uri="{BB962C8B-B14F-4D97-AF65-F5344CB8AC3E}">
        <p14:creationId xmlns:p14="http://schemas.microsoft.com/office/powerpoint/2010/main" val="245321807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CF1028-7A00-1747-8281-2E060E95B8F9}"/>
              </a:ext>
            </a:extLst>
          </p:cNvPr>
          <p:cNvSpPr>
            <a:spLocks noGrp="1"/>
          </p:cNvSpPr>
          <p:nvPr>
            <p:ph type="title"/>
          </p:nvPr>
        </p:nvSpPr>
        <p:spPr/>
        <p:txBody>
          <a:bodyPr/>
          <a:lstStyle/>
          <a:p>
            <a:endParaRPr lang="en-US"/>
          </a:p>
        </p:txBody>
      </p:sp>
      <p:pic>
        <p:nvPicPr>
          <p:cNvPr id="6" name="Content Placeholder 5">
            <a:extLst>
              <a:ext uri="{FF2B5EF4-FFF2-40B4-BE49-F238E27FC236}">
                <a16:creationId xmlns:a16="http://schemas.microsoft.com/office/drawing/2014/main" id="{BCC92A15-3905-004E-AC26-436EA31C1426}"/>
              </a:ext>
            </a:extLst>
          </p:cNvPr>
          <p:cNvPicPr>
            <a:picLocks noGrp="1" noChangeAspect="1"/>
          </p:cNvPicPr>
          <p:nvPr>
            <p:ph idx="1"/>
          </p:nvPr>
        </p:nvPicPr>
        <p:blipFill>
          <a:blip r:embed="rId2"/>
          <a:stretch>
            <a:fillRect/>
          </a:stretch>
        </p:blipFill>
        <p:spPr>
          <a:xfrm>
            <a:off x="1645155" y="1200150"/>
            <a:ext cx="5853689" cy="3394075"/>
          </a:xfrm>
          <a:prstGeom prst="rect">
            <a:avLst/>
          </a:prstGeom>
        </p:spPr>
      </p:pic>
      <p:sp>
        <p:nvSpPr>
          <p:cNvPr id="4" name="Footer Placeholder 3">
            <a:extLst>
              <a:ext uri="{FF2B5EF4-FFF2-40B4-BE49-F238E27FC236}">
                <a16:creationId xmlns:a16="http://schemas.microsoft.com/office/drawing/2014/main" id="{02646534-1FC1-9F46-9416-77249D2E019C}"/>
              </a:ext>
            </a:extLst>
          </p:cNvPr>
          <p:cNvSpPr>
            <a:spLocks noGrp="1"/>
          </p:cNvSpPr>
          <p:nvPr>
            <p:ph type="ftr" sz="quarter" idx="11"/>
          </p:nvPr>
        </p:nvSpPr>
        <p:spPr/>
        <p:txBody>
          <a:bodyPr/>
          <a:lstStyle/>
          <a:p>
            <a:pPr>
              <a:defRPr/>
            </a:pPr>
            <a:r>
              <a:rPr lang="en-US" dirty="0"/>
              <a:t>University Hospital Heidelberg | March 2020 | Dr Thiago Britto Borges</a:t>
            </a:r>
            <a:endParaRPr lang="de-DE" dirty="0"/>
          </a:p>
        </p:txBody>
      </p:sp>
      <p:sp>
        <p:nvSpPr>
          <p:cNvPr id="5" name="Slide Number Placeholder 4">
            <a:extLst>
              <a:ext uri="{FF2B5EF4-FFF2-40B4-BE49-F238E27FC236}">
                <a16:creationId xmlns:a16="http://schemas.microsoft.com/office/drawing/2014/main" id="{220DE715-B176-B74D-9153-206431046DEC}"/>
              </a:ext>
            </a:extLst>
          </p:cNvPr>
          <p:cNvSpPr>
            <a:spLocks noGrp="1"/>
          </p:cNvSpPr>
          <p:nvPr>
            <p:ph type="sldNum" sz="quarter" idx="12"/>
          </p:nvPr>
        </p:nvSpPr>
        <p:spPr/>
        <p:txBody>
          <a:bodyPr/>
          <a:lstStyle/>
          <a:p>
            <a:pPr>
              <a:defRPr/>
            </a:pPr>
            <a:fld id="{A67AB38F-FC0E-42CB-9567-31679587AA49}" type="slidenum">
              <a:rPr lang="en-DE" smtClean="0"/>
              <a:t>36</a:t>
            </a:fld>
            <a:endParaRPr lang="en-DE"/>
          </a:p>
        </p:txBody>
      </p:sp>
    </p:spTree>
    <p:extLst>
      <p:ext uri="{BB962C8B-B14F-4D97-AF65-F5344CB8AC3E}">
        <p14:creationId xmlns:p14="http://schemas.microsoft.com/office/powerpoint/2010/main" val="412882746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50821-B9CA-4048-A88E-A919AB7A5B06}"/>
              </a:ext>
            </a:extLst>
          </p:cNvPr>
          <p:cNvSpPr>
            <a:spLocks noGrp="1"/>
          </p:cNvSpPr>
          <p:nvPr>
            <p:ph type="title"/>
          </p:nvPr>
        </p:nvSpPr>
        <p:spPr/>
        <p:txBody>
          <a:bodyPr/>
          <a:lstStyle/>
          <a:p>
            <a:endParaRPr lang="en-US"/>
          </a:p>
        </p:txBody>
      </p:sp>
      <p:pic>
        <p:nvPicPr>
          <p:cNvPr id="6" name="Content Placeholder 5">
            <a:extLst>
              <a:ext uri="{FF2B5EF4-FFF2-40B4-BE49-F238E27FC236}">
                <a16:creationId xmlns:a16="http://schemas.microsoft.com/office/drawing/2014/main" id="{AA9E888A-FA4F-274C-BE5D-0E5808262A9D}"/>
              </a:ext>
            </a:extLst>
          </p:cNvPr>
          <p:cNvPicPr>
            <a:picLocks noGrp="1" noChangeAspect="1"/>
          </p:cNvPicPr>
          <p:nvPr>
            <p:ph idx="1"/>
          </p:nvPr>
        </p:nvPicPr>
        <p:blipFill>
          <a:blip r:embed="rId2"/>
          <a:stretch>
            <a:fillRect/>
          </a:stretch>
        </p:blipFill>
        <p:spPr>
          <a:xfrm>
            <a:off x="1645155" y="1200150"/>
            <a:ext cx="5853689" cy="3394075"/>
          </a:xfrm>
          <a:prstGeom prst="rect">
            <a:avLst/>
          </a:prstGeom>
        </p:spPr>
      </p:pic>
      <p:sp>
        <p:nvSpPr>
          <p:cNvPr id="4" name="Footer Placeholder 3">
            <a:extLst>
              <a:ext uri="{FF2B5EF4-FFF2-40B4-BE49-F238E27FC236}">
                <a16:creationId xmlns:a16="http://schemas.microsoft.com/office/drawing/2014/main" id="{603A35DC-39DD-2043-A6A4-3443CE644F08}"/>
              </a:ext>
            </a:extLst>
          </p:cNvPr>
          <p:cNvSpPr>
            <a:spLocks noGrp="1"/>
          </p:cNvSpPr>
          <p:nvPr>
            <p:ph type="ftr" sz="quarter" idx="11"/>
          </p:nvPr>
        </p:nvSpPr>
        <p:spPr/>
        <p:txBody>
          <a:bodyPr/>
          <a:lstStyle/>
          <a:p>
            <a:pPr>
              <a:defRPr/>
            </a:pPr>
            <a:r>
              <a:rPr lang="en-US" dirty="0"/>
              <a:t>University Hospital Heidelberg | March 2020 | Dr Thiago Britto Borges</a:t>
            </a:r>
            <a:endParaRPr lang="de-DE" dirty="0"/>
          </a:p>
        </p:txBody>
      </p:sp>
      <p:sp>
        <p:nvSpPr>
          <p:cNvPr id="5" name="Slide Number Placeholder 4">
            <a:extLst>
              <a:ext uri="{FF2B5EF4-FFF2-40B4-BE49-F238E27FC236}">
                <a16:creationId xmlns:a16="http://schemas.microsoft.com/office/drawing/2014/main" id="{1E84BD02-DDEE-6A4E-B4A3-5862FF38D3C9}"/>
              </a:ext>
            </a:extLst>
          </p:cNvPr>
          <p:cNvSpPr>
            <a:spLocks noGrp="1"/>
          </p:cNvSpPr>
          <p:nvPr>
            <p:ph type="sldNum" sz="quarter" idx="12"/>
          </p:nvPr>
        </p:nvSpPr>
        <p:spPr/>
        <p:txBody>
          <a:bodyPr/>
          <a:lstStyle/>
          <a:p>
            <a:pPr>
              <a:defRPr/>
            </a:pPr>
            <a:fld id="{A67AB38F-FC0E-42CB-9567-31679587AA49}" type="slidenum">
              <a:rPr lang="en-DE" smtClean="0"/>
              <a:t>37</a:t>
            </a:fld>
            <a:endParaRPr lang="en-DE"/>
          </a:p>
        </p:txBody>
      </p:sp>
    </p:spTree>
    <p:extLst>
      <p:ext uri="{BB962C8B-B14F-4D97-AF65-F5344CB8AC3E}">
        <p14:creationId xmlns:p14="http://schemas.microsoft.com/office/powerpoint/2010/main" val="89305467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AE5008-93C2-8B4F-BB86-E0DE53E9669E}"/>
              </a:ext>
            </a:extLst>
          </p:cNvPr>
          <p:cNvSpPr>
            <a:spLocks noGrp="1"/>
          </p:cNvSpPr>
          <p:nvPr>
            <p:ph type="title"/>
          </p:nvPr>
        </p:nvSpPr>
        <p:spPr/>
        <p:txBody>
          <a:bodyPr/>
          <a:lstStyle/>
          <a:p>
            <a:endParaRPr lang="en-US"/>
          </a:p>
        </p:txBody>
      </p:sp>
      <p:pic>
        <p:nvPicPr>
          <p:cNvPr id="6" name="Content Placeholder 5">
            <a:extLst>
              <a:ext uri="{FF2B5EF4-FFF2-40B4-BE49-F238E27FC236}">
                <a16:creationId xmlns:a16="http://schemas.microsoft.com/office/drawing/2014/main" id="{3C94AEC8-46BA-414C-B96B-79EED13231DD}"/>
              </a:ext>
            </a:extLst>
          </p:cNvPr>
          <p:cNvPicPr>
            <a:picLocks noGrp="1" noChangeAspect="1"/>
          </p:cNvPicPr>
          <p:nvPr>
            <p:ph idx="1"/>
          </p:nvPr>
        </p:nvPicPr>
        <p:blipFill>
          <a:blip r:embed="rId2"/>
          <a:stretch>
            <a:fillRect/>
          </a:stretch>
        </p:blipFill>
        <p:spPr>
          <a:xfrm>
            <a:off x="1645155" y="1200150"/>
            <a:ext cx="5853689" cy="3394075"/>
          </a:xfrm>
          <a:prstGeom prst="rect">
            <a:avLst/>
          </a:prstGeom>
        </p:spPr>
      </p:pic>
      <p:sp>
        <p:nvSpPr>
          <p:cNvPr id="4" name="Footer Placeholder 3">
            <a:extLst>
              <a:ext uri="{FF2B5EF4-FFF2-40B4-BE49-F238E27FC236}">
                <a16:creationId xmlns:a16="http://schemas.microsoft.com/office/drawing/2014/main" id="{2D5E325D-2A08-A34B-B76A-9C25221206DE}"/>
              </a:ext>
            </a:extLst>
          </p:cNvPr>
          <p:cNvSpPr>
            <a:spLocks noGrp="1"/>
          </p:cNvSpPr>
          <p:nvPr>
            <p:ph type="ftr" sz="quarter" idx="11"/>
          </p:nvPr>
        </p:nvSpPr>
        <p:spPr/>
        <p:txBody>
          <a:bodyPr/>
          <a:lstStyle/>
          <a:p>
            <a:pPr>
              <a:defRPr/>
            </a:pPr>
            <a:r>
              <a:rPr lang="en-US" dirty="0"/>
              <a:t>University Hospital Heidelberg | March 2020 | Dr Thiago Britto Borges</a:t>
            </a:r>
            <a:endParaRPr lang="de-DE" dirty="0"/>
          </a:p>
        </p:txBody>
      </p:sp>
      <p:sp>
        <p:nvSpPr>
          <p:cNvPr id="5" name="Slide Number Placeholder 4">
            <a:extLst>
              <a:ext uri="{FF2B5EF4-FFF2-40B4-BE49-F238E27FC236}">
                <a16:creationId xmlns:a16="http://schemas.microsoft.com/office/drawing/2014/main" id="{412EE782-6922-5B47-A4AC-862106D15663}"/>
              </a:ext>
            </a:extLst>
          </p:cNvPr>
          <p:cNvSpPr>
            <a:spLocks noGrp="1"/>
          </p:cNvSpPr>
          <p:nvPr>
            <p:ph type="sldNum" sz="quarter" idx="12"/>
          </p:nvPr>
        </p:nvSpPr>
        <p:spPr/>
        <p:txBody>
          <a:bodyPr/>
          <a:lstStyle/>
          <a:p>
            <a:pPr>
              <a:defRPr/>
            </a:pPr>
            <a:fld id="{A67AB38F-FC0E-42CB-9567-31679587AA49}" type="slidenum">
              <a:rPr lang="en-DE" smtClean="0"/>
              <a:t>38</a:t>
            </a:fld>
            <a:endParaRPr lang="en-DE"/>
          </a:p>
        </p:txBody>
      </p:sp>
    </p:spTree>
    <p:extLst>
      <p:ext uri="{BB962C8B-B14F-4D97-AF65-F5344CB8AC3E}">
        <p14:creationId xmlns:p14="http://schemas.microsoft.com/office/powerpoint/2010/main" val="394188270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7C7416-98C4-9F4F-A0DE-A08423FE4B89}"/>
              </a:ext>
            </a:extLst>
          </p:cNvPr>
          <p:cNvSpPr>
            <a:spLocks noGrp="1"/>
          </p:cNvSpPr>
          <p:nvPr>
            <p:ph type="title"/>
          </p:nvPr>
        </p:nvSpPr>
        <p:spPr/>
        <p:txBody>
          <a:bodyPr/>
          <a:lstStyle/>
          <a:p>
            <a:endParaRPr lang="en-US"/>
          </a:p>
        </p:txBody>
      </p:sp>
      <p:pic>
        <p:nvPicPr>
          <p:cNvPr id="6" name="Content Placeholder 5">
            <a:extLst>
              <a:ext uri="{FF2B5EF4-FFF2-40B4-BE49-F238E27FC236}">
                <a16:creationId xmlns:a16="http://schemas.microsoft.com/office/drawing/2014/main" id="{ABB3595B-B86D-304E-9113-759071333A43}"/>
              </a:ext>
            </a:extLst>
          </p:cNvPr>
          <p:cNvPicPr>
            <a:picLocks noGrp="1" noChangeAspect="1"/>
          </p:cNvPicPr>
          <p:nvPr>
            <p:ph idx="1"/>
          </p:nvPr>
        </p:nvPicPr>
        <p:blipFill>
          <a:blip r:embed="rId2"/>
          <a:stretch>
            <a:fillRect/>
          </a:stretch>
        </p:blipFill>
        <p:spPr>
          <a:xfrm>
            <a:off x="1645155" y="1200150"/>
            <a:ext cx="5853689" cy="3394075"/>
          </a:xfrm>
          <a:prstGeom prst="rect">
            <a:avLst/>
          </a:prstGeom>
        </p:spPr>
      </p:pic>
      <p:sp>
        <p:nvSpPr>
          <p:cNvPr id="4" name="Footer Placeholder 3">
            <a:extLst>
              <a:ext uri="{FF2B5EF4-FFF2-40B4-BE49-F238E27FC236}">
                <a16:creationId xmlns:a16="http://schemas.microsoft.com/office/drawing/2014/main" id="{20650A92-EC0F-084C-AFF8-E6C1F8BD1749}"/>
              </a:ext>
            </a:extLst>
          </p:cNvPr>
          <p:cNvSpPr>
            <a:spLocks noGrp="1"/>
          </p:cNvSpPr>
          <p:nvPr>
            <p:ph type="ftr" sz="quarter" idx="11"/>
          </p:nvPr>
        </p:nvSpPr>
        <p:spPr/>
        <p:txBody>
          <a:bodyPr/>
          <a:lstStyle/>
          <a:p>
            <a:pPr>
              <a:defRPr/>
            </a:pPr>
            <a:r>
              <a:rPr lang="en-US" dirty="0"/>
              <a:t>University Hospital Heidelberg | March 2020 | Dr Thiago Britto Borges</a:t>
            </a:r>
            <a:endParaRPr lang="de-DE" dirty="0"/>
          </a:p>
        </p:txBody>
      </p:sp>
      <p:sp>
        <p:nvSpPr>
          <p:cNvPr id="5" name="Slide Number Placeholder 4">
            <a:extLst>
              <a:ext uri="{FF2B5EF4-FFF2-40B4-BE49-F238E27FC236}">
                <a16:creationId xmlns:a16="http://schemas.microsoft.com/office/drawing/2014/main" id="{098D0BDC-CE10-9742-A918-97927E91FA4C}"/>
              </a:ext>
            </a:extLst>
          </p:cNvPr>
          <p:cNvSpPr>
            <a:spLocks noGrp="1"/>
          </p:cNvSpPr>
          <p:nvPr>
            <p:ph type="sldNum" sz="quarter" idx="12"/>
          </p:nvPr>
        </p:nvSpPr>
        <p:spPr/>
        <p:txBody>
          <a:bodyPr/>
          <a:lstStyle/>
          <a:p>
            <a:pPr>
              <a:defRPr/>
            </a:pPr>
            <a:fld id="{A67AB38F-FC0E-42CB-9567-31679587AA49}" type="slidenum">
              <a:rPr lang="en-DE" smtClean="0"/>
              <a:t>39</a:t>
            </a:fld>
            <a:endParaRPr lang="en-DE"/>
          </a:p>
        </p:txBody>
      </p:sp>
    </p:spTree>
    <p:extLst>
      <p:ext uri="{BB962C8B-B14F-4D97-AF65-F5344CB8AC3E}">
        <p14:creationId xmlns:p14="http://schemas.microsoft.com/office/powerpoint/2010/main" val="19723677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F7AE10-79FA-F84A-A8BE-C9D7C245ACE7}"/>
              </a:ext>
            </a:extLst>
          </p:cNvPr>
          <p:cNvSpPr>
            <a:spLocks noGrp="1"/>
          </p:cNvSpPr>
          <p:nvPr>
            <p:ph type="title"/>
          </p:nvPr>
        </p:nvSpPr>
        <p:spPr>
          <a:xfrm>
            <a:off x="484022" y="369489"/>
            <a:ext cx="3974159" cy="857250"/>
          </a:xfrm>
        </p:spPr>
        <p:txBody>
          <a:bodyPr>
            <a:normAutofit fontScale="90000"/>
          </a:bodyPr>
          <a:lstStyle/>
          <a:p>
            <a:r>
              <a:rPr lang="en-GB" dirty="0"/>
              <a:t>The central dogma of molecular biology </a:t>
            </a:r>
            <a:endParaRPr lang="en-US" dirty="0"/>
          </a:p>
        </p:txBody>
      </p:sp>
      <p:sp>
        <p:nvSpPr>
          <p:cNvPr id="4" name="Footer Placeholder 3">
            <a:extLst>
              <a:ext uri="{FF2B5EF4-FFF2-40B4-BE49-F238E27FC236}">
                <a16:creationId xmlns:a16="http://schemas.microsoft.com/office/drawing/2014/main" id="{69C693AE-169E-6E46-B24F-20FC09DBA88D}"/>
              </a:ext>
            </a:extLst>
          </p:cNvPr>
          <p:cNvSpPr>
            <a:spLocks noGrp="1"/>
          </p:cNvSpPr>
          <p:nvPr>
            <p:ph type="ftr" sz="quarter" idx="11"/>
          </p:nvPr>
        </p:nvSpPr>
        <p:spPr/>
        <p:txBody>
          <a:bodyPr/>
          <a:lstStyle/>
          <a:p>
            <a:pPr>
              <a:defRPr/>
            </a:pPr>
            <a:r>
              <a:rPr lang="en-US" dirty="0"/>
              <a:t>University Hospital Heidelberg | March 2020 | Dr Thiago Britto Borges</a:t>
            </a:r>
            <a:endParaRPr lang="de-DE" dirty="0"/>
          </a:p>
        </p:txBody>
      </p:sp>
      <p:sp>
        <p:nvSpPr>
          <p:cNvPr id="5" name="Slide Number Placeholder 4">
            <a:extLst>
              <a:ext uri="{FF2B5EF4-FFF2-40B4-BE49-F238E27FC236}">
                <a16:creationId xmlns:a16="http://schemas.microsoft.com/office/drawing/2014/main" id="{71A48833-0A33-D745-A26E-E37907C8F610}"/>
              </a:ext>
            </a:extLst>
          </p:cNvPr>
          <p:cNvSpPr>
            <a:spLocks noGrp="1"/>
          </p:cNvSpPr>
          <p:nvPr>
            <p:ph type="sldNum" sz="quarter" idx="12"/>
          </p:nvPr>
        </p:nvSpPr>
        <p:spPr/>
        <p:txBody>
          <a:bodyPr/>
          <a:lstStyle/>
          <a:p>
            <a:pPr>
              <a:defRPr/>
            </a:pPr>
            <a:fld id="{A67AB38F-FC0E-42CB-9567-31679587AA49}" type="slidenum">
              <a:rPr lang="en-DE" smtClean="0"/>
              <a:t>4</a:t>
            </a:fld>
            <a:endParaRPr lang="en-DE"/>
          </a:p>
        </p:txBody>
      </p:sp>
      <p:pic>
        <p:nvPicPr>
          <p:cNvPr id="1026" name="Picture 2" descr="A schematic diagram shows the transcription and translation processes in three basic steps. First, DNA is transcribed into RNA, and then the new mRNA is processed to form a mature mRNA transcript. Finally, the mature mRNA is translated into a protein.">
            <a:extLst>
              <a:ext uri="{FF2B5EF4-FFF2-40B4-BE49-F238E27FC236}">
                <a16:creationId xmlns:a16="http://schemas.microsoft.com/office/drawing/2014/main" id="{3E6EFE31-368A-4A46-885B-38D05A97BD7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431359" y="266688"/>
            <a:ext cx="4255441" cy="4078698"/>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FEDA5D26-7192-BD48-937D-E2C00FE70980}"/>
              </a:ext>
            </a:extLst>
          </p:cNvPr>
          <p:cNvSpPr txBox="1"/>
          <p:nvPr/>
        </p:nvSpPr>
        <p:spPr>
          <a:xfrm>
            <a:off x="360000" y="4217354"/>
            <a:ext cx="4572000" cy="461665"/>
          </a:xfrm>
          <a:prstGeom prst="rect">
            <a:avLst/>
          </a:prstGeom>
          <a:noFill/>
        </p:spPr>
        <p:txBody>
          <a:bodyPr wrap="square">
            <a:spAutoFit/>
          </a:bodyPr>
          <a:lstStyle/>
          <a:p>
            <a:r>
              <a:rPr lang="en-GB" sz="1200" dirty="0"/>
              <a:t>Clancy, S., and W. Brown. "Translation: DNA to mRNA to." </a:t>
            </a:r>
            <a:r>
              <a:rPr lang="en-GB" sz="1200" i="1" dirty="0"/>
              <a:t>Nature Education</a:t>
            </a:r>
            <a:r>
              <a:rPr lang="en-GB" sz="1200" dirty="0"/>
              <a:t> (2008).</a:t>
            </a:r>
            <a:endParaRPr lang="en-US" sz="1200" dirty="0"/>
          </a:p>
        </p:txBody>
      </p:sp>
      <p:sp>
        <p:nvSpPr>
          <p:cNvPr id="10" name="Rectangle 9">
            <a:extLst>
              <a:ext uri="{FF2B5EF4-FFF2-40B4-BE49-F238E27FC236}">
                <a16:creationId xmlns:a16="http://schemas.microsoft.com/office/drawing/2014/main" id="{6B5EC440-AA4D-DD4D-B90C-482FE297BB27}"/>
              </a:ext>
            </a:extLst>
          </p:cNvPr>
          <p:cNvSpPr/>
          <p:nvPr/>
        </p:nvSpPr>
        <p:spPr>
          <a:xfrm>
            <a:off x="4644008" y="1521941"/>
            <a:ext cx="360040" cy="72008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5003443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5140AE-D644-C941-8F9A-6D20D6B3CBFC}"/>
              </a:ext>
            </a:extLst>
          </p:cNvPr>
          <p:cNvSpPr>
            <a:spLocks noGrp="1"/>
          </p:cNvSpPr>
          <p:nvPr>
            <p:ph type="title"/>
          </p:nvPr>
        </p:nvSpPr>
        <p:spPr/>
        <p:txBody>
          <a:bodyPr/>
          <a:lstStyle/>
          <a:p>
            <a:endParaRPr lang="en-US"/>
          </a:p>
        </p:txBody>
      </p:sp>
      <p:pic>
        <p:nvPicPr>
          <p:cNvPr id="6" name="Content Placeholder 5">
            <a:extLst>
              <a:ext uri="{FF2B5EF4-FFF2-40B4-BE49-F238E27FC236}">
                <a16:creationId xmlns:a16="http://schemas.microsoft.com/office/drawing/2014/main" id="{93EE5A84-039B-374D-9550-96718A8124EE}"/>
              </a:ext>
            </a:extLst>
          </p:cNvPr>
          <p:cNvPicPr>
            <a:picLocks noGrp="1" noChangeAspect="1"/>
          </p:cNvPicPr>
          <p:nvPr>
            <p:ph idx="1"/>
          </p:nvPr>
        </p:nvPicPr>
        <p:blipFill>
          <a:blip r:embed="rId2"/>
          <a:stretch>
            <a:fillRect/>
          </a:stretch>
        </p:blipFill>
        <p:spPr>
          <a:xfrm>
            <a:off x="1645155" y="1200150"/>
            <a:ext cx="5853689" cy="3394075"/>
          </a:xfrm>
          <a:prstGeom prst="rect">
            <a:avLst/>
          </a:prstGeom>
        </p:spPr>
      </p:pic>
      <p:sp>
        <p:nvSpPr>
          <p:cNvPr id="4" name="Footer Placeholder 3">
            <a:extLst>
              <a:ext uri="{FF2B5EF4-FFF2-40B4-BE49-F238E27FC236}">
                <a16:creationId xmlns:a16="http://schemas.microsoft.com/office/drawing/2014/main" id="{ACE8FCE8-0791-B84E-980C-C4AA69786140}"/>
              </a:ext>
            </a:extLst>
          </p:cNvPr>
          <p:cNvSpPr>
            <a:spLocks noGrp="1"/>
          </p:cNvSpPr>
          <p:nvPr>
            <p:ph type="ftr" sz="quarter" idx="11"/>
          </p:nvPr>
        </p:nvSpPr>
        <p:spPr/>
        <p:txBody>
          <a:bodyPr/>
          <a:lstStyle/>
          <a:p>
            <a:pPr>
              <a:defRPr/>
            </a:pPr>
            <a:r>
              <a:rPr lang="en-US" dirty="0"/>
              <a:t>University Hospital Heidelberg | March 2020 | Dr Thiago Britto Borges</a:t>
            </a:r>
            <a:endParaRPr lang="de-DE" dirty="0"/>
          </a:p>
        </p:txBody>
      </p:sp>
      <p:sp>
        <p:nvSpPr>
          <p:cNvPr id="5" name="Slide Number Placeholder 4">
            <a:extLst>
              <a:ext uri="{FF2B5EF4-FFF2-40B4-BE49-F238E27FC236}">
                <a16:creationId xmlns:a16="http://schemas.microsoft.com/office/drawing/2014/main" id="{7E7A2245-64E2-B14E-9A69-69FC0721A3D6}"/>
              </a:ext>
            </a:extLst>
          </p:cNvPr>
          <p:cNvSpPr>
            <a:spLocks noGrp="1"/>
          </p:cNvSpPr>
          <p:nvPr>
            <p:ph type="sldNum" sz="quarter" idx="12"/>
          </p:nvPr>
        </p:nvSpPr>
        <p:spPr/>
        <p:txBody>
          <a:bodyPr/>
          <a:lstStyle/>
          <a:p>
            <a:pPr>
              <a:defRPr/>
            </a:pPr>
            <a:fld id="{A67AB38F-FC0E-42CB-9567-31679587AA49}" type="slidenum">
              <a:rPr lang="en-DE" smtClean="0"/>
              <a:t>40</a:t>
            </a:fld>
            <a:endParaRPr lang="en-DE"/>
          </a:p>
        </p:txBody>
      </p:sp>
    </p:spTree>
    <p:extLst>
      <p:ext uri="{BB962C8B-B14F-4D97-AF65-F5344CB8AC3E}">
        <p14:creationId xmlns:p14="http://schemas.microsoft.com/office/powerpoint/2010/main" val="134555721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8BC5F-D47A-E442-B500-B888BC50A6E1}"/>
              </a:ext>
            </a:extLst>
          </p:cNvPr>
          <p:cNvSpPr>
            <a:spLocks noGrp="1"/>
          </p:cNvSpPr>
          <p:nvPr>
            <p:ph type="title"/>
          </p:nvPr>
        </p:nvSpPr>
        <p:spPr/>
        <p:txBody>
          <a:bodyPr/>
          <a:lstStyle/>
          <a:p>
            <a:endParaRPr lang="en-US"/>
          </a:p>
        </p:txBody>
      </p:sp>
      <p:pic>
        <p:nvPicPr>
          <p:cNvPr id="6" name="Content Placeholder 5">
            <a:extLst>
              <a:ext uri="{FF2B5EF4-FFF2-40B4-BE49-F238E27FC236}">
                <a16:creationId xmlns:a16="http://schemas.microsoft.com/office/drawing/2014/main" id="{2B91F298-B765-A146-959F-10E872D42541}"/>
              </a:ext>
            </a:extLst>
          </p:cNvPr>
          <p:cNvPicPr>
            <a:picLocks noGrp="1" noChangeAspect="1"/>
          </p:cNvPicPr>
          <p:nvPr>
            <p:ph idx="1"/>
          </p:nvPr>
        </p:nvPicPr>
        <p:blipFill>
          <a:blip r:embed="rId2"/>
          <a:stretch>
            <a:fillRect/>
          </a:stretch>
        </p:blipFill>
        <p:spPr>
          <a:xfrm>
            <a:off x="1645155" y="1200150"/>
            <a:ext cx="5853689" cy="3394075"/>
          </a:xfrm>
          <a:prstGeom prst="rect">
            <a:avLst/>
          </a:prstGeom>
        </p:spPr>
      </p:pic>
      <p:sp>
        <p:nvSpPr>
          <p:cNvPr id="4" name="Footer Placeholder 3">
            <a:extLst>
              <a:ext uri="{FF2B5EF4-FFF2-40B4-BE49-F238E27FC236}">
                <a16:creationId xmlns:a16="http://schemas.microsoft.com/office/drawing/2014/main" id="{F35C8209-E79F-0348-A381-ED5DD6AA50F2}"/>
              </a:ext>
            </a:extLst>
          </p:cNvPr>
          <p:cNvSpPr>
            <a:spLocks noGrp="1"/>
          </p:cNvSpPr>
          <p:nvPr>
            <p:ph type="ftr" sz="quarter" idx="11"/>
          </p:nvPr>
        </p:nvSpPr>
        <p:spPr/>
        <p:txBody>
          <a:bodyPr/>
          <a:lstStyle/>
          <a:p>
            <a:pPr>
              <a:defRPr/>
            </a:pPr>
            <a:r>
              <a:rPr lang="en-US" dirty="0"/>
              <a:t>University Hospital Heidelberg | March 2020 | Dr Thiago Britto Borges</a:t>
            </a:r>
            <a:endParaRPr lang="de-DE" dirty="0"/>
          </a:p>
        </p:txBody>
      </p:sp>
      <p:sp>
        <p:nvSpPr>
          <p:cNvPr id="5" name="Slide Number Placeholder 4">
            <a:extLst>
              <a:ext uri="{FF2B5EF4-FFF2-40B4-BE49-F238E27FC236}">
                <a16:creationId xmlns:a16="http://schemas.microsoft.com/office/drawing/2014/main" id="{FD49A3AC-FC2C-B24A-B6C3-A3A87E35E8E9}"/>
              </a:ext>
            </a:extLst>
          </p:cNvPr>
          <p:cNvSpPr>
            <a:spLocks noGrp="1"/>
          </p:cNvSpPr>
          <p:nvPr>
            <p:ph type="sldNum" sz="quarter" idx="12"/>
          </p:nvPr>
        </p:nvSpPr>
        <p:spPr/>
        <p:txBody>
          <a:bodyPr/>
          <a:lstStyle/>
          <a:p>
            <a:pPr>
              <a:defRPr/>
            </a:pPr>
            <a:fld id="{A67AB38F-FC0E-42CB-9567-31679587AA49}" type="slidenum">
              <a:rPr lang="en-DE" smtClean="0"/>
              <a:t>41</a:t>
            </a:fld>
            <a:endParaRPr lang="en-DE"/>
          </a:p>
        </p:txBody>
      </p:sp>
    </p:spTree>
    <p:extLst>
      <p:ext uri="{BB962C8B-B14F-4D97-AF65-F5344CB8AC3E}">
        <p14:creationId xmlns:p14="http://schemas.microsoft.com/office/powerpoint/2010/main" val="418166713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83B401-4F5D-AE44-9236-AD83CE440AED}"/>
              </a:ext>
            </a:extLst>
          </p:cNvPr>
          <p:cNvSpPr>
            <a:spLocks noGrp="1"/>
          </p:cNvSpPr>
          <p:nvPr>
            <p:ph type="title"/>
          </p:nvPr>
        </p:nvSpPr>
        <p:spPr/>
        <p:txBody>
          <a:bodyPr/>
          <a:lstStyle/>
          <a:p>
            <a:endParaRPr lang="en-US"/>
          </a:p>
        </p:txBody>
      </p:sp>
      <p:pic>
        <p:nvPicPr>
          <p:cNvPr id="6" name="Content Placeholder 5">
            <a:extLst>
              <a:ext uri="{FF2B5EF4-FFF2-40B4-BE49-F238E27FC236}">
                <a16:creationId xmlns:a16="http://schemas.microsoft.com/office/drawing/2014/main" id="{E005029A-D804-7C42-B75E-4354F73E4BC4}"/>
              </a:ext>
            </a:extLst>
          </p:cNvPr>
          <p:cNvPicPr>
            <a:picLocks noGrp="1" noChangeAspect="1"/>
          </p:cNvPicPr>
          <p:nvPr>
            <p:ph idx="1"/>
          </p:nvPr>
        </p:nvPicPr>
        <p:blipFill>
          <a:blip r:embed="rId2"/>
          <a:stretch>
            <a:fillRect/>
          </a:stretch>
        </p:blipFill>
        <p:spPr>
          <a:xfrm>
            <a:off x="1645155" y="1200150"/>
            <a:ext cx="5853689" cy="3394075"/>
          </a:xfrm>
          <a:prstGeom prst="rect">
            <a:avLst/>
          </a:prstGeom>
        </p:spPr>
      </p:pic>
      <p:sp>
        <p:nvSpPr>
          <p:cNvPr id="4" name="Footer Placeholder 3">
            <a:extLst>
              <a:ext uri="{FF2B5EF4-FFF2-40B4-BE49-F238E27FC236}">
                <a16:creationId xmlns:a16="http://schemas.microsoft.com/office/drawing/2014/main" id="{075234A4-4578-424D-B0B5-38D943042E15}"/>
              </a:ext>
            </a:extLst>
          </p:cNvPr>
          <p:cNvSpPr>
            <a:spLocks noGrp="1"/>
          </p:cNvSpPr>
          <p:nvPr>
            <p:ph type="ftr" sz="quarter" idx="11"/>
          </p:nvPr>
        </p:nvSpPr>
        <p:spPr/>
        <p:txBody>
          <a:bodyPr/>
          <a:lstStyle/>
          <a:p>
            <a:pPr>
              <a:defRPr/>
            </a:pPr>
            <a:r>
              <a:rPr lang="en-US" dirty="0"/>
              <a:t>University Hospital Heidelberg | March 2020 | Dr Thiago Britto Borges</a:t>
            </a:r>
            <a:endParaRPr lang="de-DE" dirty="0"/>
          </a:p>
        </p:txBody>
      </p:sp>
      <p:sp>
        <p:nvSpPr>
          <p:cNvPr id="5" name="Slide Number Placeholder 4">
            <a:extLst>
              <a:ext uri="{FF2B5EF4-FFF2-40B4-BE49-F238E27FC236}">
                <a16:creationId xmlns:a16="http://schemas.microsoft.com/office/drawing/2014/main" id="{D481F331-0041-FB44-8AB2-3266FDE3AC1B}"/>
              </a:ext>
            </a:extLst>
          </p:cNvPr>
          <p:cNvSpPr>
            <a:spLocks noGrp="1"/>
          </p:cNvSpPr>
          <p:nvPr>
            <p:ph type="sldNum" sz="quarter" idx="12"/>
          </p:nvPr>
        </p:nvSpPr>
        <p:spPr/>
        <p:txBody>
          <a:bodyPr/>
          <a:lstStyle/>
          <a:p>
            <a:pPr>
              <a:defRPr/>
            </a:pPr>
            <a:fld id="{A67AB38F-FC0E-42CB-9567-31679587AA49}" type="slidenum">
              <a:rPr lang="en-DE" smtClean="0"/>
              <a:t>42</a:t>
            </a:fld>
            <a:endParaRPr lang="en-DE"/>
          </a:p>
        </p:txBody>
      </p:sp>
    </p:spTree>
    <p:extLst>
      <p:ext uri="{BB962C8B-B14F-4D97-AF65-F5344CB8AC3E}">
        <p14:creationId xmlns:p14="http://schemas.microsoft.com/office/powerpoint/2010/main" val="45674415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899BF-392B-114C-822D-4F7BEED1C895}"/>
              </a:ext>
            </a:extLst>
          </p:cNvPr>
          <p:cNvSpPr>
            <a:spLocks noGrp="1"/>
          </p:cNvSpPr>
          <p:nvPr>
            <p:ph type="title"/>
          </p:nvPr>
        </p:nvSpPr>
        <p:spPr/>
        <p:txBody>
          <a:bodyPr/>
          <a:lstStyle/>
          <a:p>
            <a:r>
              <a:rPr lang="en-US" dirty="0"/>
              <a:t>Containers, docker and Singularity</a:t>
            </a:r>
          </a:p>
        </p:txBody>
      </p:sp>
      <p:sp>
        <p:nvSpPr>
          <p:cNvPr id="3" name="Content Placeholder 2">
            <a:extLst>
              <a:ext uri="{FF2B5EF4-FFF2-40B4-BE49-F238E27FC236}">
                <a16:creationId xmlns:a16="http://schemas.microsoft.com/office/drawing/2014/main" id="{62271755-A8FD-8644-9CEF-F339E4737D1C}"/>
              </a:ext>
            </a:extLst>
          </p:cNvPr>
          <p:cNvSpPr>
            <a:spLocks noGrp="1"/>
          </p:cNvSpPr>
          <p:nvPr>
            <p:ph idx="1"/>
          </p:nvPr>
        </p:nvSpPr>
        <p:spPr/>
        <p:txBody>
          <a:bodyPr/>
          <a:lstStyle/>
          <a:p>
            <a:r>
              <a:rPr lang="en-GB" dirty="0"/>
              <a:t>Workflow manager allow software execution independent of local infra-structure (portability feature)</a:t>
            </a:r>
          </a:p>
          <a:p>
            <a:r>
              <a:rPr lang="en-GB" dirty="0"/>
              <a:t>A unit of software and its dependencies packaged within an isolated environment</a:t>
            </a:r>
          </a:p>
          <a:p>
            <a:r>
              <a:rPr lang="en-GB" dirty="0"/>
              <a:t>Docker is an industry-standard, proprietary container solution </a:t>
            </a:r>
          </a:p>
          <a:p>
            <a:r>
              <a:rPr lang="en-GB" dirty="0"/>
              <a:t>Singularity is a popular container system for HPC. It allows secure, portable, and reproducible workflows</a:t>
            </a:r>
            <a:endParaRPr lang="en-US" dirty="0"/>
          </a:p>
        </p:txBody>
      </p:sp>
      <p:sp>
        <p:nvSpPr>
          <p:cNvPr id="4" name="Footer Placeholder 3">
            <a:extLst>
              <a:ext uri="{FF2B5EF4-FFF2-40B4-BE49-F238E27FC236}">
                <a16:creationId xmlns:a16="http://schemas.microsoft.com/office/drawing/2014/main" id="{A2F0E3DC-F498-664B-9B38-2C96B7040893}"/>
              </a:ext>
            </a:extLst>
          </p:cNvPr>
          <p:cNvSpPr>
            <a:spLocks noGrp="1"/>
          </p:cNvSpPr>
          <p:nvPr>
            <p:ph type="ftr" sz="quarter" idx="11"/>
          </p:nvPr>
        </p:nvSpPr>
        <p:spPr/>
        <p:txBody>
          <a:bodyPr/>
          <a:lstStyle/>
          <a:p>
            <a:pPr>
              <a:defRPr/>
            </a:pPr>
            <a:r>
              <a:rPr lang="en-US" dirty="0"/>
              <a:t>University Hospital Heidelberg | March 2020 | Dr Thiago Britto Borges</a:t>
            </a:r>
            <a:endParaRPr lang="de-DE" dirty="0"/>
          </a:p>
        </p:txBody>
      </p:sp>
      <p:sp>
        <p:nvSpPr>
          <p:cNvPr id="5" name="Slide Number Placeholder 4">
            <a:extLst>
              <a:ext uri="{FF2B5EF4-FFF2-40B4-BE49-F238E27FC236}">
                <a16:creationId xmlns:a16="http://schemas.microsoft.com/office/drawing/2014/main" id="{31B64A17-E3CE-A044-94E3-A6B4DCF4C109}"/>
              </a:ext>
            </a:extLst>
          </p:cNvPr>
          <p:cNvSpPr>
            <a:spLocks noGrp="1"/>
          </p:cNvSpPr>
          <p:nvPr>
            <p:ph type="sldNum" sz="quarter" idx="12"/>
          </p:nvPr>
        </p:nvSpPr>
        <p:spPr/>
        <p:txBody>
          <a:bodyPr/>
          <a:lstStyle/>
          <a:p>
            <a:pPr>
              <a:defRPr/>
            </a:pPr>
            <a:fld id="{A67AB38F-FC0E-42CB-9567-31679587AA49}" type="slidenum">
              <a:rPr lang="en-DE" smtClean="0"/>
              <a:t>43</a:t>
            </a:fld>
            <a:endParaRPr lang="en-DE"/>
          </a:p>
        </p:txBody>
      </p:sp>
    </p:spTree>
    <p:extLst>
      <p:ext uri="{BB962C8B-B14F-4D97-AF65-F5344CB8AC3E}">
        <p14:creationId xmlns:p14="http://schemas.microsoft.com/office/powerpoint/2010/main" val="3041142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599A83-4F55-8E45-8A0C-7235E364E6AF}"/>
              </a:ext>
            </a:extLst>
          </p:cNvPr>
          <p:cNvSpPr>
            <a:spLocks noGrp="1"/>
          </p:cNvSpPr>
          <p:nvPr>
            <p:ph type="title"/>
          </p:nvPr>
        </p:nvSpPr>
        <p:spPr/>
        <p:txBody>
          <a:bodyPr>
            <a:normAutofit/>
          </a:bodyPr>
          <a:lstStyle/>
          <a:p>
            <a:r>
              <a:rPr lang="en-US" dirty="0"/>
              <a:t>Docker (</a:t>
            </a:r>
            <a:r>
              <a:rPr lang="en-GB" dirty="0">
                <a:hlinkClick r:id="rId2"/>
              </a:rPr>
              <a:t>Containerized Bioinformatics</a:t>
            </a:r>
            <a:r>
              <a:rPr lang="en-US" dirty="0"/>
              <a:t>)</a:t>
            </a:r>
          </a:p>
        </p:txBody>
      </p:sp>
      <p:sp>
        <p:nvSpPr>
          <p:cNvPr id="4" name="Footer Placeholder 3">
            <a:extLst>
              <a:ext uri="{FF2B5EF4-FFF2-40B4-BE49-F238E27FC236}">
                <a16:creationId xmlns:a16="http://schemas.microsoft.com/office/drawing/2014/main" id="{D3440F9C-6432-FE4D-B50F-2D1AB8FFBC57}"/>
              </a:ext>
            </a:extLst>
          </p:cNvPr>
          <p:cNvSpPr>
            <a:spLocks noGrp="1"/>
          </p:cNvSpPr>
          <p:nvPr>
            <p:ph type="ftr" sz="quarter" idx="11"/>
          </p:nvPr>
        </p:nvSpPr>
        <p:spPr/>
        <p:txBody>
          <a:bodyPr/>
          <a:lstStyle/>
          <a:p>
            <a:pPr>
              <a:defRPr/>
            </a:pPr>
            <a:r>
              <a:rPr lang="en-US" dirty="0"/>
              <a:t>University Hospital Heidelberg | March 2020 | Dr Thiago Britto Borges</a:t>
            </a:r>
            <a:endParaRPr lang="de-DE" dirty="0"/>
          </a:p>
        </p:txBody>
      </p:sp>
      <p:sp>
        <p:nvSpPr>
          <p:cNvPr id="5" name="Slide Number Placeholder 4">
            <a:extLst>
              <a:ext uri="{FF2B5EF4-FFF2-40B4-BE49-F238E27FC236}">
                <a16:creationId xmlns:a16="http://schemas.microsoft.com/office/drawing/2014/main" id="{8F57533E-B0BF-434A-BB56-1CEB9322002B}"/>
              </a:ext>
            </a:extLst>
          </p:cNvPr>
          <p:cNvSpPr>
            <a:spLocks noGrp="1"/>
          </p:cNvSpPr>
          <p:nvPr>
            <p:ph type="sldNum" sz="quarter" idx="12"/>
          </p:nvPr>
        </p:nvSpPr>
        <p:spPr/>
        <p:txBody>
          <a:bodyPr/>
          <a:lstStyle/>
          <a:p>
            <a:pPr>
              <a:defRPr/>
            </a:pPr>
            <a:fld id="{A67AB38F-FC0E-42CB-9567-31679587AA49}" type="slidenum">
              <a:rPr lang="en-DE" smtClean="0"/>
              <a:t>44</a:t>
            </a:fld>
            <a:endParaRPr lang="en-DE"/>
          </a:p>
        </p:txBody>
      </p:sp>
      <p:sp>
        <p:nvSpPr>
          <p:cNvPr id="6" name="AutoShape 4">
            <a:extLst>
              <a:ext uri="{FF2B5EF4-FFF2-40B4-BE49-F238E27FC236}">
                <a16:creationId xmlns:a16="http://schemas.microsoft.com/office/drawing/2014/main" id="{08434C96-49DC-DB45-ADDA-37F547DA09E3}"/>
              </a:ext>
            </a:extLst>
          </p:cNvPr>
          <p:cNvSpPr>
            <a:spLocks noChangeAspect="1" noChangeArrowheads="1"/>
          </p:cNvSpPr>
          <p:nvPr/>
        </p:nvSpPr>
        <p:spPr bwMode="auto">
          <a:xfrm>
            <a:off x="4355976"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3" name="Content Placeholder 12">
            <a:extLst>
              <a:ext uri="{FF2B5EF4-FFF2-40B4-BE49-F238E27FC236}">
                <a16:creationId xmlns:a16="http://schemas.microsoft.com/office/drawing/2014/main" id="{E9D7F42C-377B-FF47-8A18-4371F1BB34F7}"/>
              </a:ext>
            </a:extLst>
          </p:cNvPr>
          <p:cNvPicPr>
            <a:picLocks noGrp="1" noChangeAspect="1"/>
          </p:cNvPicPr>
          <p:nvPr>
            <p:ph idx="1"/>
          </p:nvPr>
        </p:nvPicPr>
        <p:blipFill>
          <a:blip r:embed="rId3"/>
          <a:stretch>
            <a:fillRect/>
          </a:stretch>
        </p:blipFill>
        <p:spPr>
          <a:xfrm>
            <a:off x="1889450" y="926499"/>
            <a:ext cx="5365099" cy="3733483"/>
          </a:xfrm>
          <a:prstGeom prst="rect">
            <a:avLst/>
          </a:prstGeom>
        </p:spPr>
      </p:pic>
    </p:spTree>
    <p:extLst>
      <p:ext uri="{BB962C8B-B14F-4D97-AF65-F5344CB8AC3E}">
        <p14:creationId xmlns:p14="http://schemas.microsoft.com/office/powerpoint/2010/main" val="296423411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8F5902-4B14-B044-9ED7-0316D080B04E}"/>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93088ADA-38F0-CA4E-BF39-5A3F847D2A53}"/>
              </a:ext>
            </a:extLst>
          </p:cNvPr>
          <p:cNvSpPr>
            <a:spLocks noGrp="1"/>
          </p:cNvSpPr>
          <p:nvPr>
            <p:ph idx="1"/>
          </p:nvPr>
        </p:nvSpPr>
        <p:spPr/>
        <p:txBody>
          <a:bodyPr/>
          <a:lstStyle/>
          <a:p>
            <a:r>
              <a:rPr lang="en-US" dirty="0"/>
              <a:t>There are different types of analysis beyond differential gene expression analysis</a:t>
            </a:r>
          </a:p>
          <a:p>
            <a:r>
              <a:rPr lang="en-US" dirty="0"/>
              <a:t>Differential splicing identification can reveal important information of pos—transcriptional information for RNA-seq datasets</a:t>
            </a:r>
          </a:p>
          <a:p>
            <a:r>
              <a:rPr lang="en-US" dirty="0"/>
              <a:t>Workflow managers have advantages over running simple scripts</a:t>
            </a:r>
          </a:p>
        </p:txBody>
      </p:sp>
      <p:sp>
        <p:nvSpPr>
          <p:cNvPr id="4" name="Footer Placeholder 3">
            <a:extLst>
              <a:ext uri="{FF2B5EF4-FFF2-40B4-BE49-F238E27FC236}">
                <a16:creationId xmlns:a16="http://schemas.microsoft.com/office/drawing/2014/main" id="{3A41FDEB-E36D-2341-AA9A-CE1C1BF10C0F}"/>
              </a:ext>
            </a:extLst>
          </p:cNvPr>
          <p:cNvSpPr>
            <a:spLocks noGrp="1"/>
          </p:cNvSpPr>
          <p:nvPr>
            <p:ph type="ftr" sz="quarter" idx="11"/>
          </p:nvPr>
        </p:nvSpPr>
        <p:spPr/>
        <p:txBody>
          <a:bodyPr/>
          <a:lstStyle/>
          <a:p>
            <a:pPr>
              <a:defRPr/>
            </a:pPr>
            <a:r>
              <a:rPr lang="en-US"/>
              <a:t>University Hospital Heidelberg | March 2020 | Dr Thiago Britto Borges</a:t>
            </a:r>
            <a:endParaRPr lang="de-DE" dirty="0"/>
          </a:p>
        </p:txBody>
      </p:sp>
      <p:sp>
        <p:nvSpPr>
          <p:cNvPr id="5" name="Slide Number Placeholder 4">
            <a:extLst>
              <a:ext uri="{FF2B5EF4-FFF2-40B4-BE49-F238E27FC236}">
                <a16:creationId xmlns:a16="http://schemas.microsoft.com/office/drawing/2014/main" id="{BA4A059F-9471-7748-BF85-E967E58B25FC}"/>
              </a:ext>
            </a:extLst>
          </p:cNvPr>
          <p:cNvSpPr>
            <a:spLocks noGrp="1"/>
          </p:cNvSpPr>
          <p:nvPr>
            <p:ph type="sldNum" sz="quarter" idx="12"/>
          </p:nvPr>
        </p:nvSpPr>
        <p:spPr/>
        <p:txBody>
          <a:bodyPr/>
          <a:lstStyle/>
          <a:p>
            <a:pPr>
              <a:defRPr/>
            </a:pPr>
            <a:fld id="{A67AB38F-FC0E-42CB-9567-31679587AA49}" type="slidenum">
              <a:rPr lang="en-DE" smtClean="0"/>
              <a:t>45</a:t>
            </a:fld>
            <a:endParaRPr lang="en-DE"/>
          </a:p>
        </p:txBody>
      </p:sp>
    </p:spTree>
    <p:extLst>
      <p:ext uri="{BB962C8B-B14F-4D97-AF65-F5344CB8AC3E}">
        <p14:creationId xmlns:p14="http://schemas.microsoft.com/office/powerpoint/2010/main" val="19606576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575C36-EFC1-4048-9631-5DC406F3B90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B6F6D93-12FB-1040-8CB5-F8AF45309733}"/>
              </a:ext>
            </a:extLst>
          </p:cNvPr>
          <p:cNvSpPr>
            <a:spLocks noGrp="1"/>
          </p:cNvSpPr>
          <p:nvPr>
            <p:ph idx="1"/>
          </p:nvPr>
        </p:nvSpPr>
        <p:spPr/>
        <p:txBody>
          <a:bodyPr/>
          <a:lstStyle/>
          <a:p>
            <a:r>
              <a:rPr lang="en-US" dirty="0"/>
              <a:t>Please check </a:t>
            </a:r>
            <a:r>
              <a:rPr lang="en-US" dirty="0">
                <a:hlinkClick r:id="rId2"/>
              </a:rPr>
              <a:t>Further-Reading</a:t>
            </a:r>
            <a:r>
              <a:rPr lang="en-US" dirty="0"/>
              <a:t> for more material</a:t>
            </a:r>
          </a:p>
        </p:txBody>
      </p:sp>
      <p:sp>
        <p:nvSpPr>
          <p:cNvPr id="4" name="Footer Placeholder 3">
            <a:extLst>
              <a:ext uri="{FF2B5EF4-FFF2-40B4-BE49-F238E27FC236}">
                <a16:creationId xmlns:a16="http://schemas.microsoft.com/office/drawing/2014/main" id="{CD56E424-EE7D-F64A-9198-BBDD822C7BBF}"/>
              </a:ext>
            </a:extLst>
          </p:cNvPr>
          <p:cNvSpPr>
            <a:spLocks noGrp="1"/>
          </p:cNvSpPr>
          <p:nvPr>
            <p:ph type="ftr" sz="quarter" idx="11"/>
          </p:nvPr>
        </p:nvSpPr>
        <p:spPr/>
        <p:txBody>
          <a:bodyPr/>
          <a:lstStyle/>
          <a:p>
            <a:pPr>
              <a:defRPr/>
            </a:pPr>
            <a:r>
              <a:rPr lang="en-US"/>
              <a:t>University Hospital Heidelberg | March 2020 | Dr Thiago Britto Borges</a:t>
            </a:r>
            <a:endParaRPr lang="de-DE" dirty="0"/>
          </a:p>
        </p:txBody>
      </p:sp>
      <p:sp>
        <p:nvSpPr>
          <p:cNvPr id="5" name="Slide Number Placeholder 4">
            <a:extLst>
              <a:ext uri="{FF2B5EF4-FFF2-40B4-BE49-F238E27FC236}">
                <a16:creationId xmlns:a16="http://schemas.microsoft.com/office/drawing/2014/main" id="{2F6A4055-4D9E-8D46-A6EC-D1ADA0178C54}"/>
              </a:ext>
            </a:extLst>
          </p:cNvPr>
          <p:cNvSpPr>
            <a:spLocks noGrp="1"/>
          </p:cNvSpPr>
          <p:nvPr>
            <p:ph type="sldNum" sz="quarter" idx="12"/>
          </p:nvPr>
        </p:nvSpPr>
        <p:spPr/>
        <p:txBody>
          <a:bodyPr/>
          <a:lstStyle/>
          <a:p>
            <a:pPr>
              <a:defRPr/>
            </a:pPr>
            <a:fld id="{A67AB38F-FC0E-42CB-9567-31679587AA49}" type="slidenum">
              <a:rPr lang="en-DE" smtClean="0"/>
              <a:t>46</a:t>
            </a:fld>
            <a:endParaRPr lang="en-DE"/>
          </a:p>
        </p:txBody>
      </p:sp>
    </p:spTree>
    <p:extLst>
      <p:ext uri="{BB962C8B-B14F-4D97-AF65-F5344CB8AC3E}">
        <p14:creationId xmlns:p14="http://schemas.microsoft.com/office/powerpoint/2010/main" val="5836135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F705C616-9DC2-F84B-BA99-EC18C13BF591}"/>
              </a:ext>
            </a:extLst>
          </p:cNvPr>
          <p:cNvSpPr>
            <a:spLocks noGrp="1"/>
          </p:cNvSpPr>
          <p:nvPr>
            <p:ph type="ftr" sz="quarter" idx="11"/>
          </p:nvPr>
        </p:nvSpPr>
        <p:spPr/>
        <p:txBody>
          <a:bodyPr/>
          <a:lstStyle/>
          <a:p>
            <a:pPr>
              <a:defRPr/>
            </a:pPr>
            <a:r>
              <a:rPr lang="en-US"/>
              <a:t>University Hospital Heidelberg | March 2020 | Dr Thiago Britto Borges</a:t>
            </a:r>
            <a:endParaRPr lang="de-DE" dirty="0"/>
          </a:p>
        </p:txBody>
      </p:sp>
      <p:sp>
        <p:nvSpPr>
          <p:cNvPr id="5" name="Slide Number Placeholder 4">
            <a:extLst>
              <a:ext uri="{FF2B5EF4-FFF2-40B4-BE49-F238E27FC236}">
                <a16:creationId xmlns:a16="http://schemas.microsoft.com/office/drawing/2014/main" id="{9958D545-091E-1A40-93CD-5C218C76AFF6}"/>
              </a:ext>
            </a:extLst>
          </p:cNvPr>
          <p:cNvSpPr>
            <a:spLocks noGrp="1"/>
          </p:cNvSpPr>
          <p:nvPr>
            <p:ph type="sldNum" sz="quarter" idx="12"/>
          </p:nvPr>
        </p:nvSpPr>
        <p:spPr/>
        <p:txBody>
          <a:bodyPr/>
          <a:lstStyle/>
          <a:p>
            <a:pPr>
              <a:defRPr/>
            </a:pPr>
            <a:fld id="{A67AB38F-FC0E-42CB-9567-31679587AA49}" type="slidenum">
              <a:rPr lang="en-DE" smtClean="0"/>
              <a:t>5</a:t>
            </a:fld>
            <a:endParaRPr lang="en-DE"/>
          </a:p>
        </p:txBody>
      </p:sp>
      <p:pic>
        <p:nvPicPr>
          <p:cNvPr id="6" name="Picture 2" descr="A schematic diagram shows the transcription and translation processes in three basic steps. First, DNA is transcribed into RNA, and then the new mRNA is processed to form a mature mRNA transcript. Finally, the mature mRNA is translated into a protein.">
            <a:extLst>
              <a:ext uri="{FF2B5EF4-FFF2-40B4-BE49-F238E27FC236}">
                <a16:creationId xmlns:a16="http://schemas.microsoft.com/office/drawing/2014/main" id="{C353AA2A-7ABE-344A-B8F1-695120706A3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68202"/>
          <a:stretch/>
        </p:blipFill>
        <p:spPr bwMode="auto">
          <a:xfrm>
            <a:off x="4431359" y="266688"/>
            <a:ext cx="4255441" cy="1296950"/>
          </a:xfrm>
          <a:prstGeom prst="rect">
            <a:avLst/>
          </a:prstGeom>
          <a:noFill/>
          <a:extLst>
            <a:ext uri="{909E8E84-426E-40DD-AFC4-6F175D3DCCD1}">
              <a14:hiddenFill xmlns:a14="http://schemas.microsoft.com/office/drawing/2010/main">
                <a:solidFill>
                  <a:srgbClr val="FFFFFF"/>
                </a:solidFill>
              </a14:hiddenFill>
            </a:ext>
          </a:extLst>
        </p:spPr>
      </p:pic>
      <p:sp>
        <p:nvSpPr>
          <p:cNvPr id="7" name="Title 1">
            <a:extLst>
              <a:ext uri="{FF2B5EF4-FFF2-40B4-BE49-F238E27FC236}">
                <a16:creationId xmlns:a16="http://schemas.microsoft.com/office/drawing/2014/main" id="{4F20BB55-995E-5C41-B91D-FF0E184800AD}"/>
              </a:ext>
            </a:extLst>
          </p:cNvPr>
          <p:cNvSpPr txBox="1">
            <a:spLocks/>
          </p:cNvSpPr>
          <p:nvPr/>
        </p:nvSpPr>
        <p:spPr bwMode="auto">
          <a:xfrm>
            <a:off x="484022" y="369489"/>
            <a:ext cx="3974159" cy="857250"/>
          </a:xfrm>
          <a:prstGeom prst="rect">
            <a:avLst/>
          </a:prstGeom>
        </p:spPr>
        <p:txBody>
          <a:bodyPr vert="horz" lIns="91440" tIns="45720" rIns="91440" bIns="45720" rtlCol="0" anchor="ctr">
            <a:normAutofit fontScale="97500"/>
          </a:bodyPr>
          <a:lstStyle>
            <a:lvl1pPr algn="l" defTabSz="914400">
              <a:spcBef>
                <a:spcPts val="0"/>
              </a:spcBef>
              <a:buNone/>
              <a:defRPr sz="3200">
                <a:solidFill>
                  <a:srgbClr val="004A6F"/>
                </a:solidFill>
                <a:latin typeface="+mj-lt"/>
                <a:ea typeface="+mj-ea"/>
                <a:cs typeface="+mj-cs"/>
              </a:defRPr>
            </a:lvl1pPr>
          </a:lstStyle>
          <a:p>
            <a:r>
              <a:rPr lang="en-GB" dirty="0"/>
              <a:t>Splicing</a:t>
            </a:r>
          </a:p>
        </p:txBody>
      </p:sp>
      <p:pic>
        <p:nvPicPr>
          <p:cNvPr id="8" name="Picture 2" descr="A schematic diagram shows the transcription and translation processes in three basic steps. First, DNA is transcribed into RNA, and then the new mRNA is processed to form a mature mRNA transcript. Finally, the mature mRNA is translated into a protein.">
            <a:extLst>
              <a:ext uri="{FF2B5EF4-FFF2-40B4-BE49-F238E27FC236}">
                <a16:creationId xmlns:a16="http://schemas.microsoft.com/office/drawing/2014/main" id="{869F5613-14A2-0F46-9BEC-CFC27FD4CCD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1779"/>
          <a:stretch/>
        </p:blipFill>
        <p:spPr bwMode="auto">
          <a:xfrm>
            <a:off x="4427984" y="1589396"/>
            <a:ext cx="4255441" cy="278255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4C8A8309-93F6-F744-A8D5-9BD424C9B618}"/>
              </a:ext>
            </a:extLst>
          </p:cNvPr>
          <p:cNvSpPr/>
          <p:nvPr/>
        </p:nvSpPr>
        <p:spPr>
          <a:xfrm>
            <a:off x="5004048" y="2211710"/>
            <a:ext cx="648072" cy="72008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46287D1-7419-894B-AA21-EAA9E8BE5136}"/>
              </a:ext>
            </a:extLst>
          </p:cNvPr>
          <p:cNvSpPr/>
          <p:nvPr/>
        </p:nvSpPr>
        <p:spPr>
          <a:xfrm>
            <a:off x="7452320" y="1943552"/>
            <a:ext cx="334741" cy="136815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D584D68-DFD7-FF4F-A398-E806FD7B57D1}"/>
              </a:ext>
            </a:extLst>
          </p:cNvPr>
          <p:cNvSpPr/>
          <p:nvPr/>
        </p:nvSpPr>
        <p:spPr>
          <a:xfrm>
            <a:off x="4355976" y="1521941"/>
            <a:ext cx="648072" cy="72008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079B4F32-C557-9744-879F-BEBBCEE2581A}"/>
              </a:ext>
            </a:extLst>
          </p:cNvPr>
          <p:cNvSpPr txBox="1"/>
          <p:nvPr/>
        </p:nvSpPr>
        <p:spPr>
          <a:xfrm>
            <a:off x="7787061" y="1576963"/>
            <a:ext cx="1221809" cy="415498"/>
          </a:xfrm>
          <a:prstGeom prst="rect">
            <a:avLst/>
          </a:prstGeom>
          <a:noFill/>
        </p:spPr>
        <p:txBody>
          <a:bodyPr wrap="none" rtlCol="0">
            <a:spAutoFit/>
          </a:bodyPr>
          <a:lstStyle/>
          <a:p>
            <a:r>
              <a:rPr lang="en-US" sz="1050" b="1" dirty="0">
                <a:highlight>
                  <a:srgbClr val="FFFF00"/>
                </a:highlight>
              </a:rPr>
              <a:t>RNA processing</a:t>
            </a:r>
          </a:p>
          <a:p>
            <a:r>
              <a:rPr lang="en-US" sz="1050" b="1" dirty="0">
                <a:highlight>
                  <a:srgbClr val="FFFF00"/>
                </a:highlight>
              </a:rPr>
              <a:t>(including splicing)</a:t>
            </a:r>
          </a:p>
        </p:txBody>
      </p:sp>
      <p:sp>
        <p:nvSpPr>
          <p:cNvPr id="13" name="TextBox 12">
            <a:extLst>
              <a:ext uri="{FF2B5EF4-FFF2-40B4-BE49-F238E27FC236}">
                <a16:creationId xmlns:a16="http://schemas.microsoft.com/office/drawing/2014/main" id="{63E5A58D-466B-A24C-A3F3-49B7AF85D2A9}"/>
              </a:ext>
            </a:extLst>
          </p:cNvPr>
          <p:cNvSpPr txBox="1"/>
          <p:nvPr/>
        </p:nvSpPr>
        <p:spPr>
          <a:xfrm>
            <a:off x="360000" y="4217354"/>
            <a:ext cx="4572000" cy="461665"/>
          </a:xfrm>
          <a:prstGeom prst="rect">
            <a:avLst/>
          </a:prstGeom>
          <a:noFill/>
        </p:spPr>
        <p:txBody>
          <a:bodyPr wrap="square">
            <a:spAutoFit/>
          </a:bodyPr>
          <a:lstStyle/>
          <a:p>
            <a:r>
              <a:rPr lang="en-GB" sz="1200" dirty="0"/>
              <a:t>Modified from Clancy, S., and W. Brown. "Translation: DNA to mRNA to." </a:t>
            </a:r>
            <a:r>
              <a:rPr lang="en-GB" sz="1200" i="1" dirty="0"/>
              <a:t>Nature Education</a:t>
            </a:r>
            <a:r>
              <a:rPr lang="en-GB" sz="1200" dirty="0"/>
              <a:t> (2008).</a:t>
            </a:r>
            <a:endParaRPr lang="en-US" sz="1200" dirty="0"/>
          </a:p>
        </p:txBody>
      </p:sp>
      <p:sp>
        <p:nvSpPr>
          <p:cNvPr id="14" name="TextBox 13">
            <a:extLst>
              <a:ext uri="{FF2B5EF4-FFF2-40B4-BE49-F238E27FC236}">
                <a16:creationId xmlns:a16="http://schemas.microsoft.com/office/drawing/2014/main" id="{73B731EB-E6B4-B942-AA47-D78A6567582B}"/>
              </a:ext>
            </a:extLst>
          </p:cNvPr>
          <p:cNvSpPr txBox="1"/>
          <p:nvPr/>
        </p:nvSpPr>
        <p:spPr>
          <a:xfrm>
            <a:off x="4218129" y="2456094"/>
            <a:ext cx="857927" cy="230832"/>
          </a:xfrm>
          <a:prstGeom prst="rect">
            <a:avLst/>
          </a:prstGeom>
          <a:solidFill>
            <a:schemeClr val="bg1"/>
          </a:solidFill>
        </p:spPr>
        <p:txBody>
          <a:bodyPr wrap="none" rtlCol="0">
            <a:spAutoFit/>
          </a:bodyPr>
          <a:lstStyle/>
          <a:p>
            <a:r>
              <a:rPr lang="en-US" sz="900" dirty="0"/>
              <a:t>Mature mRNA</a:t>
            </a:r>
          </a:p>
        </p:txBody>
      </p:sp>
    </p:spTree>
    <p:extLst>
      <p:ext uri="{BB962C8B-B14F-4D97-AF65-F5344CB8AC3E}">
        <p14:creationId xmlns:p14="http://schemas.microsoft.com/office/powerpoint/2010/main" val="42071062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B7B67C-F684-6C42-9365-09101A7D914D}"/>
              </a:ext>
            </a:extLst>
          </p:cNvPr>
          <p:cNvSpPr>
            <a:spLocks noGrp="1"/>
          </p:cNvSpPr>
          <p:nvPr>
            <p:ph type="title"/>
          </p:nvPr>
        </p:nvSpPr>
        <p:spPr/>
        <p:txBody>
          <a:bodyPr/>
          <a:lstStyle/>
          <a:p>
            <a:r>
              <a:rPr lang="en-US" dirty="0"/>
              <a:t>Important remark on RNA processing</a:t>
            </a:r>
          </a:p>
        </p:txBody>
      </p:sp>
      <p:sp>
        <p:nvSpPr>
          <p:cNvPr id="3" name="Content Placeholder 2">
            <a:extLst>
              <a:ext uri="{FF2B5EF4-FFF2-40B4-BE49-F238E27FC236}">
                <a16:creationId xmlns:a16="http://schemas.microsoft.com/office/drawing/2014/main" id="{ECD765F1-CF28-6C4A-BD99-0712EACEFE40}"/>
              </a:ext>
            </a:extLst>
          </p:cNvPr>
          <p:cNvSpPr>
            <a:spLocks noGrp="1"/>
          </p:cNvSpPr>
          <p:nvPr>
            <p:ph idx="1"/>
          </p:nvPr>
        </p:nvSpPr>
        <p:spPr/>
        <p:txBody>
          <a:bodyPr/>
          <a:lstStyle/>
          <a:p>
            <a:r>
              <a:rPr lang="en-US" dirty="0"/>
              <a:t>Splicing is </a:t>
            </a:r>
            <a:r>
              <a:rPr lang="en-US" dirty="0">
                <a:solidFill>
                  <a:srgbClr val="FF0000"/>
                </a:solidFill>
              </a:rPr>
              <a:t>not</a:t>
            </a:r>
            <a:r>
              <a:rPr lang="en-US" dirty="0"/>
              <a:t> the only process that leads to differential RNA transcript isoforms (and later protein isoforms).</a:t>
            </a:r>
          </a:p>
          <a:p>
            <a:r>
              <a:rPr lang="en-US" dirty="0"/>
              <a:t>There is RNA processing comprised of complex series of enzymatic steps that mature the RNA.</a:t>
            </a:r>
          </a:p>
          <a:p>
            <a:r>
              <a:rPr lang="en-US" dirty="0"/>
              <a:t>Splicing, the enzymatic removal of introns, is one of them.</a:t>
            </a:r>
          </a:p>
          <a:p>
            <a:r>
              <a:rPr lang="en-US" dirty="0"/>
              <a:t>The RNA molecule, comprised only of exons and fully processed, and then is exported to the cytoplasm and then is considered mature.</a:t>
            </a:r>
          </a:p>
          <a:p>
            <a:r>
              <a:rPr lang="en-US" dirty="0"/>
              <a:t>mRNA molecules will be translated to proteins.</a:t>
            </a:r>
          </a:p>
          <a:p>
            <a:endParaRPr lang="en-US" dirty="0"/>
          </a:p>
        </p:txBody>
      </p:sp>
      <p:sp>
        <p:nvSpPr>
          <p:cNvPr id="4" name="Footer Placeholder 3">
            <a:extLst>
              <a:ext uri="{FF2B5EF4-FFF2-40B4-BE49-F238E27FC236}">
                <a16:creationId xmlns:a16="http://schemas.microsoft.com/office/drawing/2014/main" id="{08A92F30-22F3-E148-85AA-B83DA5E2C924}"/>
              </a:ext>
            </a:extLst>
          </p:cNvPr>
          <p:cNvSpPr>
            <a:spLocks noGrp="1"/>
          </p:cNvSpPr>
          <p:nvPr>
            <p:ph type="ftr" sz="quarter" idx="11"/>
          </p:nvPr>
        </p:nvSpPr>
        <p:spPr/>
        <p:txBody>
          <a:bodyPr/>
          <a:lstStyle/>
          <a:p>
            <a:pPr>
              <a:defRPr/>
            </a:pPr>
            <a:r>
              <a:rPr lang="en-US"/>
              <a:t>University Hospital Heidelberg | March 2020 | Dr Thiago Britto Borges</a:t>
            </a:r>
            <a:endParaRPr lang="de-DE" dirty="0"/>
          </a:p>
        </p:txBody>
      </p:sp>
      <p:sp>
        <p:nvSpPr>
          <p:cNvPr id="5" name="Slide Number Placeholder 4">
            <a:extLst>
              <a:ext uri="{FF2B5EF4-FFF2-40B4-BE49-F238E27FC236}">
                <a16:creationId xmlns:a16="http://schemas.microsoft.com/office/drawing/2014/main" id="{E817804D-3E21-1C4E-809F-34534744B578}"/>
              </a:ext>
            </a:extLst>
          </p:cNvPr>
          <p:cNvSpPr>
            <a:spLocks noGrp="1"/>
          </p:cNvSpPr>
          <p:nvPr>
            <p:ph type="sldNum" sz="quarter" idx="12"/>
          </p:nvPr>
        </p:nvSpPr>
        <p:spPr/>
        <p:txBody>
          <a:bodyPr/>
          <a:lstStyle/>
          <a:p>
            <a:pPr>
              <a:defRPr/>
            </a:pPr>
            <a:fld id="{A67AB38F-FC0E-42CB-9567-31679587AA49}" type="slidenum">
              <a:rPr lang="en-DE" smtClean="0"/>
              <a:t>6</a:t>
            </a:fld>
            <a:endParaRPr lang="en-DE"/>
          </a:p>
        </p:txBody>
      </p:sp>
    </p:spTree>
    <p:extLst>
      <p:ext uri="{BB962C8B-B14F-4D97-AF65-F5344CB8AC3E}">
        <p14:creationId xmlns:p14="http://schemas.microsoft.com/office/powerpoint/2010/main" val="35570239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1" descr="page48image15432528">
            <a:extLst>
              <a:ext uri="{FF2B5EF4-FFF2-40B4-BE49-F238E27FC236}">
                <a16:creationId xmlns:a16="http://schemas.microsoft.com/office/drawing/2014/main" id="{1A2A3938-76D6-7949-BDC9-348E38DBE8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75789" y="1293409"/>
            <a:ext cx="7676731" cy="311406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546DD2FD-28AA-C54B-B8C4-7AF94C536B99}"/>
              </a:ext>
            </a:extLst>
          </p:cNvPr>
          <p:cNvSpPr>
            <a:spLocks noGrp="1"/>
          </p:cNvSpPr>
          <p:nvPr>
            <p:ph type="title"/>
          </p:nvPr>
        </p:nvSpPr>
        <p:spPr/>
        <p:txBody>
          <a:bodyPr/>
          <a:lstStyle/>
          <a:p>
            <a:r>
              <a:rPr lang="en-US" dirty="0"/>
              <a:t>Sam/Bam file format</a:t>
            </a:r>
          </a:p>
        </p:txBody>
      </p:sp>
      <p:sp>
        <p:nvSpPr>
          <p:cNvPr id="4" name="Footer Placeholder 3">
            <a:extLst>
              <a:ext uri="{FF2B5EF4-FFF2-40B4-BE49-F238E27FC236}">
                <a16:creationId xmlns:a16="http://schemas.microsoft.com/office/drawing/2014/main" id="{1EC2EA4E-8A52-5942-A059-9E8FF2F4A6BE}"/>
              </a:ext>
            </a:extLst>
          </p:cNvPr>
          <p:cNvSpPr>
            <a:spLocks noGrp="1"/>
          </p:cNvSpPr>
          <p:nvPr>
            <p:ph type="ftr" sz="quarter" idx="11"/>
          </p:nvPr>
        </p:nvSpPr>
        <p:spPr>
          <a:xfrm>
            <a:off x="287992" y="4747858"/>
            <a:ext cx="7236336" cy="126745"/>
          </a:xfrm>
        </p:spPr>
        <p:txBody>
          <a:bodyPr/>
          <a:lstStyle/>
          <a:p>
            <a:pPr>
              <a:defRPr/>
            </a:pPr>
            <a:r>
              <a:rPr lang="en-US" dirty="0"/>
              <a:t>University Hospital Heidelberg | March 2020 | Dr Thiago Britto Borges</a:t>
            </a:r>
            <a:endParaRPr lang="de-DE" dirty="0"/>
          </a:p>
        </p:txBody>
      </p:sp>
      <p:sp>
        <p:nvSpPr>
          <p:cNvPr id="5" name="Slide Number Placeholder 4">
            <a:extLst>
              <a:ext uri="{FF2B5EF4-FFF2-40B4-BE49-F238E27FC236}">
                <a16:creationId xmlns:a16="http://schemas.microsoft.com/office/drawing/2014/main" id="{AFAFC798-13BD-0242-BEFF-D8A39409CA69}"/>
              </a:ext>
            </a:extLst>
          </p:cNvPr>
          <p:cNvSpPr>
            <a:spLocks noGrp="1"/>
          </p:cNvSpPr>
          <p:nvPr>
            <p:ph type="sldNum" sz="quarter" idx="12"/>
          </p:nvPr>
        </p:nvSpPr>
        <p:spPr>
          <a:xfrm>
            <a:off x="7596336" y="4747858"/>
            <a:ext cx="377656" cy="126745"/>
          </a:xfrm>
        </p:spPr>
        <p:txBody>
          <a:bodyPr/>
          <a:lstStyle/>
          <a:p>
            <a:pPr>
              <a:defRPr/>
            </a:pPr>
            <a:fld id="{A67AB38F-FC0E-42CB-9567-31679587AA49}" type="slidenum">
              <a:rPr lang="en-DE" smtClean="0"/>
              <a:t>7</a:t>
            </a:fld>
            <a:endParaRPr lang="en-DE"/>
          </a:p>
        </p:txBody>
      </p:sp>
      <p:sp>
        <p:nvSpPr>
          <p:cNvPr id="9" name="TextBox 8">
            <a:extLst>
              <a:ext uri="{FF2B5EF4-FFF2-40B4-BE49-F238E27FC236}">
                <a16:creationId xmlns:a16="http://schemas.microsoft.com/office/drawing/2014/main" id="{591EB847-7273-7B49-9FCA-6700E52753BA}"/>
              </a:ext>
            </a:extLst>
          </p:cNvPr>
          <p:cNvSpPr txBox="1"/>
          <p:nvPr/>
        </p:nvSpPr>
        <p:spPr>
          <a:xfrm>
            <a:off x="179512" y="1347614"/>
            <a:ext cx="4572000" cy="406265"/>
          </a:xfrm>
          <a:prstGeom prst="rect">
            <a:avLst/>
          </a:prstGeom>
          <a:noFill/>
        </p:spPr>
        <p:txBody>
          <a:bodyPr wrap="square">
            <a:spAutoFit/>
          </a:bodyPr>
          <a:lstStyle/>
          <a:p>
            <a:r>
              <a:rPr lang="en-GB" dirty="0"/>
              <a:t>header section</a:t>
            </a:r>
            <a:endParaRPr lang="en-US" dirty="0"/>
          </a:p>
        </p:txBody>
      </p:sp>
      <p:cxnSp>
        <p:nvCxnSpPr>
          <p:cNvPr id="10" name="Straight Connector 9">
            <a:extLst>
              <a:ext uri="{FF2B5EF4-FFF2-40B4-BE49-F238E27FC236}">
                <a16:creationId xmlns:a16="http://schemas.microsoft.com/office/drawing/2014/main" id="{53C57D3E-5833-BA4A-B48C-73A18853FB2C}"/>
              </a:ext>
            </a:extLst>
          </p:cNvPr>
          <p:cNvCxnSpPr>
            <a:cxnSpLocks/>
          </p:cNvCxnSpPr>
          <p:nvPr/>
        </p:nvCxnSpPr>
        <p:spPr>
          <a:xfrm>
            <a:off x="1907704" y="1379984"/>
            <a:ext cx="0" cy="341525"/>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41BA5124-56E1-934A-B00C-14E1D6E6EF7C}"/>
              </a:ext>
            </a:extLst>
          </p:cNvPr>
          <p:cNvCxnSpPr>
            <a:cxnSpLocks/>
          </p:cNvCxnSpPr>
          <p:nvPr/>
        </p:nvCxnSpPr>
        <p:spPr>
          <a:xfrm>
            <a:off x="1907704" y="1851670"/>
            <a:ext cx="0" cy="230364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6A3C4F0C-26E5-7149-8AF1-AF14D4228D9F}"/>
              </a:ext>
            </a:extLst>
          </p:cNvPr>
          <p:cNvSpPr txBox="1"/>
          <p:nvPr/>
        </p:nvSpPr>
        <p:spPr>
          <a:xfrm>
            <a:off x="103694" y="2818827"/>
            <a:ext cx="4661646" cy="369332"/>
          </a:xfrm>
          <a:prstGeom prst="rect">
            <a:avLst/>
          </a:prstGeom>
          <a:noFill/>
        </p:spPr>
        <p:txBody>
          <a:bodyPr wrap="square">
            <a:spAutoFit/>
          </a:bodyPr>
          <a:lstStyle/>
          <a:p>
            <a:r>
              <a:rPr lang="en-GB" dirty="0"/>
              <a:t>alignment section</a:t>
            </a:r>
            <a:endParaRPr lang="en-US" dirty="0"/>
          </a:p>
        </p:txBody>
      </p:sp>
      <p:sp>
        <p:nvSpPr>
          <p:cNvPr id="18" name="Line Callout 1 (Border and Accent Bar) 17">
            <a:extLst>
              <a:ext uri="{FF2B5EF4-FFF2-40B4-BE49-F238E27FC236}">
                <a16:creationId xmlns:a16="http://schemas.microsoft.com/office/drawing/2014/main" id="{80252CE9-8EB2-894A-BBA7-F1B278119763}"/>
              </a:ext>
            </a:extLst>
          </p:cNvPr>
          <p:cNvSpPr/>
          <p:nvPr/>
        </p:nvSpPr>
        <p:spPr>
          <a:xfrm>
            <a:off x="1907704" y="1854094"/>
            <a:ext cx="2232248" cy="144016"/>
          </a:xfrm>
          <a:prstGeom prst="accentBorderCallout1">
            <a:avLst>
              <a:gd name="adj1" fmla="val 24975"/>
              <a:gd name="adj2" fmla="val -3915"/>
              <a:gd name="adj3" fmla="val 112500"/>
              <a:gd name="adj4" fmla="val -38333"/>
            </a:avLst>
          </a:prstGeom>
          <a:solidFill>
            <a:srgbClr val="FFFF00">
              <a:alpha val="23137"/>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66D5AD55-E067-9646-B8DB-AF6954438B60}"/>
              </a:ext>
            </a:extLst>
          </p:cNvPr>
          <p:cNvSpPr txBox="1"/>
          <p:nvPr/>
        </p:nvSpPr>
        <p:spPr>
          <a:xfrm>
            <a:off x="466165" y="2088776"/>
            <a:ext cx="1242648" cy="369332"/>
          </a:xfrm>
          <a:prstGeom prst="rect">
            <a:avLst/>
          </a:prstGeom>
          <a:noFill/>
        </p:spPr>
        <p:txBody>
          <a:bodyPr wrap="none" rtlCol="0">
            <a:spAutoFit/>
          </a:bodyPr>
          <a:lstStyle/>
          <a:p>
            <a:r>
              <a:rPr lang="en-US" dirty="0"/>
              <a:t>Read name</a:t>
            </a:r>
          </a:p>
        </p:txBody>
      </p:sp>
      <p:sp>
        <p:nvSpPr>
          <p:cNvPr id="21" name="Line Callout 1 (Border and Accent Bar) 20">
            <a:extLst>
              <a:ext uri="{FF2B5EF4-FFF2-40B4-BE49-F238E27FC236}">
                <a16:creationId xmlns:a16="http://schemas.microsoft.com/office/drawing/2014/main" id="{90AD1D81-401A-AB48-A3AE-A26E170F3961}"/>
              </a:ext>
            </a:extLst>
          </p:cNvPr>
          <p:cNvSpPr/>
          <p:nvPr/>
        </p:nvSpPr>
        <p:spPr>
          <a:xfrm>
            <a:off x="4765340" y="1854102"/>
            <a:ext cx="670754" cy="144000"/>
          </a:xfrm>
          <a:prstGeom prst="accentBorderCallout1">
            <a:avLst>
              <a:gd name="adj1" fmla="val 18750"/>
              <a:gd name="adj2" fmla="val -3263"/>
              <a:gd name="adj3" fmla="val -348135"/>
              <a:gd name="adj4" fmla="val 5843"/>
            </a:avLst>
          </a:prstGeom>
          <a:solidFill>
            <a:srgbClr val="FFFF00">
              <a:alpha val="23137"/>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B510CAB6-6110-ED49-8C6A-9B6E27D7ABEB}"/>
              </a:ext>
            </a:extLst>
          </p:cNvPr>
          <p:cNvSpPr txBox="1"/>
          <p:nvPr/>
        </p:nvSpPr>
        <p:spPr>
          <a:xfrm>
            <a:off x="4355976" y="1041705"/>
            <a:ext cx="941283" cy="369332"/>
          </a:xfrm>
          <a:prstGeom prst="rect">
            <a:avLst/>
          </a:prstGeom>
          <a:noFill/>
        </p:spPr>
        <p:txBody>
          <a:bodyPr wrap="none" rtlCol="0">
            <a:spAutoFit/>
          </a:bodyPr>
          <a:lstStyle/>
          <a:p>
            <a:r>
              <a:rPr lang="en-US" dirty="0"/>
              <a:t>Position</a:t>
            </a:r>
          </a:p>
        </p:txBody>
      </p:sp>
      <p:sp>
        <p:nvSpPr>
          <p:cNvPr id="23" name="Line Callout 1 (Border and Accent Bar) 22">
            <a:extLst>
              <a:ext uri="{FF2B5EF4-FFF2-40B4-BE49-F238E27FC236}">
                <a16:creationId xmlns:a16="http://schemas.microsoft.com/office/drawing/2014/main" id="{F1E0833F-B3DB-EC4B-BF0F-8BC93BBE1CCA}"/>
              </a:ext>
            </a:extLst>
          </p:cNvPr>
          <p:cNvSpPr/>
          <p:nvPr/>
        </p:nvSpPr>
        <p:spPr>
          <a:xfrm>
            <a:off x="6228184" y="1854102"/>
            <a:ext cx="321949" cy="144000"/>
          </a:xfrm>
          <a:prstGeom prst="accentBorderCallout1">
            <a:avLst>
              <a:gd name="adj1" fmla="val 18750"/>
              <a:gd name="adj2" fmla="val -3263"/>
              <a:gd name="adj3" fmla="val -348135"/>
              <a:gd name="adj4" fmla="val 5843"/>
            </a:avLst>
          </a:prstGeom>
          <a:solidFill>
            <a:srgbClr val="FFFF00">
              <a:alpha val="23137"/>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39ED03A8-2D55-B142-A0B4-8F160355F68C}"/>
              </a:ext>
            </a:extLst>
          </p:cNvPr>
          <p:cNvSpPr txBox="1"/>
          <p:nvPr/>
        </p:nvSpPr>
        <p:spPr>
          <a:xfrm>
            <a:off x="5580112" y="1041705"/>
            <a:ext cx="1353256" cy="369332"/>
          </a:xfrm>
          <a:prstGeom prst="rect">
            <a:avLst/>
          </a:prstGeom>
          <a:noFill/>
        </p:spPr>
        <p:txBody>
          <a:bodyPr wrap="none" rtlCol="0">
            <a:spAutoFit/>
          </a:bodyPr>
          <a:lstStyle/>
          <a:p>
            <a:r>
              <a:rPr lang="en-US" dirty="0"/>
              <a:t>CIGAR string</a:t>
            </a:r>
          </a:p>
        </p:txBody>
      </p:sp>
      <p:sp>
        <p:nvSpPr>
          <p:cNvPr id="25" name="Line Callout 1 (Border and Accent Bar) 24">
            <a:extLst>
              <a:ext uri="{FF2B5EF4-FFF2-40B4-BE49-F238E27FC236}">
                <a16:creationId xmlns:a16="http://schemas.microsoft.com/office/drawing/2014/main" id="{1B5E693D-ED91-E940-A442-430B2B42605B}"/>
              </a:ext>
            </a:extLst>
          </p:cNvPr>
          <p:cNvSpPr/>
          <p:nvPr/>
        </p:nvSpPr>
        <p:spPr>
          <a:xfrm>
            <a:off x="8198323" y="1854102"/>
            <a:ext cx="910181" cy="144000"/>
          </a:xfrm>
          <a:prstGeom prst="accentBorderCallout1">
            <a:avLst>
              <a:gd name="adj1" fmla="val 18750"/>
              <a:gd name="adj2" fmla="val -3263"/>
              <a:gd name="adj3" fmla="val -348135"/>
              <a:gd name="adj4" fmla="val 5843"/>
            </a:avLst>
          </a:prstGeom>
          <a:solidFill>
            <a:srgbClr val="FFFF00">
              <a:alpha val="23137"/>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6D74CC9D-667A-DB4A-B7FF-0D2BC654298F}"/>
              </a:ext>
            </a:extLst>
          </p:cNvPr>
          <p:cNvSpPr txBox="1"/>
          <p:nvPr/>
        </p:nvSpPr>
        <p:spPr>
          <a:xfrm>
            <a:off x="7701095" y="1041705"/>
            <a:ext cx="1119377" cy="369332"/>
          </a:xfrm>
          <a:prstGeom prst="rect">
            <a:avLst/>
          </a:prstGeom>
          <a:noFill/>
        </p:spPr>
        <p:txBody>
          <a:bodyPr wrap="square" rtlCol="0">
            <a:spAutoFit/>
          </a:bodyPr>
          <a:lstStyle/>
          <a:p>
            <a:r>
              <a:rPr lang="en-US" dirty="0"/>
              <a:t>Sequence</a:t>
            </a:r>
          </a:p>
        </p:txBody>
      </p:sp>
    </p:spTree>
    <p:extLst>
      <p:ext uri="{BB962C8B-B14F-4D97-AF65-F5344CB8AC3E}">
        <p14:creationId xmlns:p14="http://schemas.microsoft.com/office/powerpoint/2010/main" val="48963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p:bldP spid="21" grpId="0" animBg="1"/>
      <p:bldP spid="22" grpId="0"/>
      <p:bldP spid="23" grpId="0" animBg="1"/>
      <p:bldP spid="24" grpId="0"/>
      <p:bldP spid="25" grpId="0" animBg="1"/>
      <p:bldP spid="2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FAAFB2-D069-C446-AC4C-2AD28EE2A594}"/>
              </a:ext>
            </a:extLst>
          </p:cNvPr>
          <p:cNvSpPr>
            <a:spLocks noGrp="1"/>
          </p:cNvSpPr>
          <p:nvPr>
            <p:ph type="title"/>
          </p:nvPr>
        </p:nvSpPr>
        <p:spPr/>
        <p:txBody>
          <a:bodyPr/>
          <a:lstStyle/>
          <a:p>
            <a:r>
              <a:rPr lang="en-US" dirty="0"/>
              <a:t>CIGAR description</a:t>
            </a:r>
          </a:p>
        </p:txBody>
      </p:sp>
      <p:pic>
        <p:nvPicPr>
          <p:cNvPr id="7" name="Content Placeholder 6">
            <a:extLst>
              <a:ext uri="{FF2B5EF4-FFF2-40B4-BE49-F238E27FC236}">
                <a16:creationId xmlns:a16="http://schemas.microsoft.com/office/drawing/2014/main" id="{1406CB04-0314-1D4F-B06B-A7AC8EA4C76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49312" y="1183651"/>
            <a:ext cx="8229600" cy="2684243"/>
          </a:xfrm>
        </p:spPr>
      </p:pic>
      <p:sp>
        <p:nvSpPr>
          <p:cNvPr id="4" name="Footer Placeholder 3">
            <a:extLst>
              <a:ext uri="{FF2B5EF4-FFF2-40B4-BE49-F238E27FC236}">
                <a16:creationId xmlns:a16="http://schemas.microsoft.com/office/drawing/2014/main" id="{98257C4C-A08D-CC4F-9F14-12312B9C411E}"/>
              </a:ext>
            </a:extLst>
          </p:cNvPr>
          <p:cNvSpPr>
            <a:spLocks noGrp="1"/>
          </p:cNvSpPr>
          <p:nvPr>
            <p:ph type="ftr" sz="quarter" idx="11"/>
          </p:nvPr>
        </p:nvSpPr>
        <p:spPr/>
        <p:txBody>
          <a:bodyPr/>
          <a:lstStyle/>
          <a:p>
            <a:pPr>
              <a:defRPr/>
            </a:pPr>
            <a:r>
              <a:rPr lang="en-US"/>
              <a:t>University Hospital Heidelberg | March 2020 | Dr Thiago Britto Borges</a:t>
            </a:r>
            <a:endParaRPr lang="de-DE" dirty="0"/>
          </a:p>
        </p:txBody>
      </p:sp>
      <p:sp>
        <p:nvSpPr>
          <p:cNvPr id="5" name="Slide Number Placeholder 4">
            <a:extLst>
              <a:ext uri="{FF2B5EF4-FFF2-40B4-BE49-F238E27FC236}">
                <a16:creationId xmlns:a16="http://schemas.microsoft.com/office/drawing/2014/main" id="{A0A3FC7E-1D26-4944-99EF-B617CBBB2478}"/>
              </a:ext>
            </a:extLst>
          </p:cNvPr>
          <p:cNvSpPr>
            <a:spLocks noGrp="1"/>
          </p:cNvSpPr>
          <p:nvPr>
            <p:ph type="sldNum" sz="quarter" idx="12"/>
          </p:nvPr>
        </p:nvSpPr>
        <p:spPr/>
        <p:txBody>
          <a:bodyPr/>
          <a:lstStyle/>
          <a:p>
            <a:pPr>
              <a:defRPr/>
            </a:pPr>
            <a:fld id="{A67AB38F-FC0E-42CB-9567-31679587AA49}" type="slidenum">
              <a:rPr lang="en-DE" smtClean="0"/>
              <a:t>8</a:t>
            </a:fld>
            <a:endParaRPr lang="en-DE"/>
          </a:p>
        </p:txBody>
      </p:sp>
      <p:sp>
        <p:nvSpPr>
          <p:cNvPr id="8" name="TextBox 7">
            <a:extLst>
              <a:ext uri="{FF2B5EF4-FFF2-40B4-BE49-F238E27FC236}">
                <a16:creationId xmlns:a16="http://schemas.microsoft.com/office/drawing/2014/main" id="{524F7EA5-E139-BE4C-918D-7F6139CE5BDE}"/>
              </a:ext>
            </a:extLst>
          </p:cNvPr>
          <p:cNvSpPr txBox="1"/>
          <p:nvPr/>
        </p:nvSpPr>
        <p:spPr>
          <a:xfrm>
            <a:off x="3484861" y="4299942"/>
            <a:ext cx="5194051" cy="369332"/>
          </a:xfrm>
          <a:prstGeom prst="rect">
            <a:avLst/>
          </a:prstGeom>
          <a:noFill/>
        </p:spPr>
        <p:txBody>
          <a:bodyPr wrap="none" rtlCol="0">
            <a:spAutoFit/>
          </a:bodyPr>
          <a:lstStyle/>
          <a:p>
            <a:r>
              <a:rPr lang="en-US" dirty="0"/>
              <a:t>From http://</a:t>
            </a:r>
            <a:r>
              <a:rPr lang="en-US" dirty="0" err="1"/>
              <a:t>samtools.github.io</a:t>
            </a:r>
            <a:r>
              <a:rPr lang="en-US" dirty="0"/>
              <a:t>/</a:t>
            </a:r>
            <a:r>
              <a:rPr lang="en-US" dirty="0" err="1"/>
              <a:t>hts</a:t>
            </a:r>
            <a:r>
              <a:rPr lang="en-US" dirty="0"/>
              <a:t>-specs/SAMv1.pdf</a:t>
            </a:r>
          </a:p>
        </p:txBody>
      </p:sp>
      <p:sp>
        <p:nvSpPr>
          <p:cNvPr id="9" name="Rectangle 8">
            <a:extLst>
              <a:ext uri="{FF2B5EF4-FFF2-40B4-BE49-F238E27FC236}">
                <a16:creationId xmlns:a16="http://schemas.microsoft.com/office/drawing/2014/main" id="{1D092B0F-A6AB-A743-A1BC-B6182F09D0B1}"/>
              </a:ext>
            </a:extLst>
          </p:cNvPr>
          <p:cNvSpPr/>
          <p:nvPr/>
        </p:nvSpPr>
        <p:spPr>
          <a:xfrm>
            <a:off x="1259632" y="2643758"/>
            <a:ext cx="3456384" cy="216024"/>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FFFF00"/>
              </a:highlight>
            </a:endParaRPr>
          </a:p>
        </p:txBody>
      </p:sp>
    </p:spTree>
    <p:extLst>
      <p:ext uri="{BB962C8B-B14F-4D97-AF65-F5344CB8AC3E}">
        <p14:creationId xmlns:p14="http://schemas.microsoft.com/office/powerpoint/2010/main" val="35220680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08D1F561-62B1-544C-965F-BEE986572328}"/>
              </a:ext>
            </a:extLst>
          </p:cNvPr>
          <p:cNvSpPr>
            <a:spLocks noGrp="1"/>
          </p:cNvSpPr>
          <p:nvPr>
            <p:ph type="title"/>
          </p:nvPr>
        </p:nvSpPr>
        <p:spPr/>
        <p:txBody>
          <a:bodyPr/>
          <a:lstStyle/>
          <a:p>
            <a:endParaRPr lang="en-US"/>
          </a:p>
        </p:txBody>
      </p:sp>
      <p:sp>
        <p:nvSpPr>
          <p:cNvPr id="7" name="Footer Placeholder 6">
            <a:extLst>
              <a:ext uri="{FF2B5EF4-FFF2-40B4-BE49-F238E27FC236}">
                <a16:creationId xmlns:a16="http://schemas.microsoft.com/office/drawing/2014/main" id="{2AB1F41C-AF45-3549-AF6B-3CC426377BB0}"/>
              </a:ext>
            </a:extLst>
          </p:cNvPr>
          <p:cNvSpPr>
            <a:spLocks noGrp="1"/>
          </p:cNvSpPr>
          <p:nvPr>
            <p:ph type="ftr" sz="quarter" idx="11"/>
          </p:nvPr>
        </p:nvSpPr>
        <p:spPr/>
        <p:txBody>
          <a:bodyPr/>
          <a:lstStyle/>
          <a:p>
            <a:pPr>
              <a:defRPr/>
            </a:pPr>
            <a:r>
              <a:rPr lang="en-US"/>
              <a:t>University Hospital Heidelberg | March 2020 | Dr Thiago Britto Borges</a:t>
            </a:r>
            <a:endParaRPr lang="de-DE" dirty="0"/>
          </a:p>
        </p:txBody>
      </p:sp>
      <p:sp>
        <p:nvSpPr>
          <p:cNvPr id="8" name="Slide Number Placeholder 7">
            <a:extLst>
              <a:ext uri="{FF2B5EF4-FFF2-40B4-BE49-F238E27FC236}">
                <a16:creationId xmlns:a16="http://schemas.microsoft.com/office/drawing/2014/main" id="{CDA07742-E277-1C47-8966-26F6DB470FBB}"/>
              </a:ext>
            </a:extLst>
          </p:cNvPr>
          <p:cNvSpPr>
            <a:spLocks noGrp="1"/>
          </p:cNvSpPr>
          <p:nvPr>
            <p:ph type="sldNum" sz="quarter" idx="12"/>
          </p:nvPr>
        </p:nvSpPr>
        <p:spPr/>
        <p:txBody>
          <a:bodyPr/>
          <a:lstStyle/>
          <a:p>
            <a:pPr>
              <a:defRPr/>
            </a:pPr>
            <a:fld id="{A67AB38F-FC0E-42CB-9567-31679587AA49}" type="slidenum">
              <a:rPr lang="en-DE" smtClean="0"/>
              <a:t>9</a:t>
            </a:fld>
            <a:endParaRPr lang="en-DE"/>
          </a:p>
        </p:txBody>
      </p:sp>
      <p:pic>
        <p:nvPicPr>
          <p:cNvPr id="11" name="Picture 2">
            <a:extLst>
              <a:ext uri="{FF2B5EF4-FFF2-40B4-BE49-F238E27FC236}">
                <a16:creationId xmlns:a16="http://schemas.microsoft.com/office/drawing/2014/main" id="{9664FE96-F237-BB47-BE0E-78E525DA41E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978906" y="483518"/>
            <a:ext cx="6689438" cy="3971346"/>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5952CC16-D3EF-6D4F-8775-260C48F3677C}"/>
              </a:ext>
            </a:extLst>
          </p:cNvPr>
          <p:cNvSpPr/>
          <p:nvPr/>
        </p:nvSpPr>
        <p:spPr>
          <a:xfrm>
            <a:off x="3785646" y="1923678"/>
            <a:ext cx="3162618" cy="270847"/>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FFFF00"/>
              </a:highlight>
            </a:endParaRPr>
          </a:p>
        </p:txBody>
      </p:sp>
    </p:spTree>
    <p:extLst>
      <p:ext uri="{BB962C8B-B14F-4D97-AF65-F5344CB8AC3E}">
        <p14:creationId xmlns:p14="http://schemas.microsoft.com/office/powerpoint/2010/main" val="4161584397"/>
      </p:ext>
    </p:extLst>
  </p:cSld>
  <p:clrMapOvr>
    <a:masterClrMapping/>
  </p:clrMapOvr>
</p:sld>
</file>

<file path=ppt/theme/theme1.xml><?xml version="1.0" encoding="utf-8"?>
<a:theme xmlns:a="http://schemas.openxmlformats.org/drawingml/2006/main" name="Benutzerdefiniertes Design">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Arial"/>
        <a:cs typeface="Arial"/>
      </a:majorFont>
      <a:minorFont>
        <a:latin typeface="Calibri"/>
        <a:ea typeface="Arial"/>
        <a:cs typeface="Arial"/>
      </a:minorFont>
    </a:fontScheme>
    <a:fmtScheme name="Larissa">
      <a:fillStyleLst>
        <a:solidFill>
          <a:schemeClr val="phClr"/>
        </a:solidFill>
        <a:gradFill>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effectStyle>
      </a:effectStyleLst>
      <a:bgFillStyleLst>
        <a:solidFill>
          <a:schemeClr val="phClr"/>
        </a:solidFill>
        <a:gradFill>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gradFill>
        <a:gradFill>
          <a:gsLst>
            <a:gs pos="0">
              <a:schemeClr val="phClr">
                <a:tint val="80000"/>
                <a:satMod val="300000"/>
              </a:schemeClr>
            </a:gs>
            <a:gs pos="100000">
              <a:schemeClr val="phClr">
                <a:shade val="30000"/>
                <a:satMod val="200000"/>
              </a:schemeClr>
            </a:gs>
          </a:gsLst>
          <a:path path="circle"/>
        </a:gradFill>
      </a:bgFillStyleLst>
    </a:fmtScheme>
  </a:themeElements>
  <a:objectDefaults/>
  <a:extraClrSchemeLst/>
  <a:extLst>
    <a:ext uri="{05A4C25C-085E-4340-85A3-A5531E510DB2}">
      <thm15:themeFamily xmlns:thm15="http://schemas.microsoft.com/office/thememl/2012/main" name="HBIGS_2022_part2" id="{920E58E8-C93E-0343-97A3-BC4DB1233CBF}" vid="{33351AC0-9F4F-0D43-BA21-8B92872B657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8317</TotalTime>
  <Words>1622</Words>
  <Application>Microsoft Macintosh PowerPoint</Application>
  <PresentationFormat>On-screen Show (16:9)</PresentationFormat>
  <Paragraphs>226</Paragraphs>
  <Slides>46</Slides>
  <Notes>9</Notes>
  <HiddenSlides>6</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46</vt:i4>
      </vt:variant>
    </vt:vector>
  </HeadingPairs>
  <TitlesOfParts>
    <vt:vector size="50" baseType="lpstr">
      <vt:lpstr>Arial</vt:lpstr>
      <vt:lpstr>Calibri</vt:lpstr>
      <vt:lpstr>Wingdings</vt:lpstr>
      <vt:lpstr>Benutzerdefiniertes Design</vt:lpstr>
      <vt:lpstr>Introduction to computational RNA biology: splicing, translation and networks </vt:lpstr>
      <vt:lpstr>Outline</vt:lpstr>
      <vt:lpstr>A perspective to differential splicing</vt:lpstr>
      <vt:lpstr>The central dogma of molecular biology </vt:lpstr>
      <vt:lpstr>PowerPoint Presentation</vt:lpstr>
      <vt:lpstr>Important remark on RNA processing</vt:lpstr>
      <vt:lpstr>Sam/Bam file format</vt:lpstr>
      <vt:lpstr>CIGAR description</vt:lpstr>
      <vt:lpstr>PowerPoint Presentation</vt:lpstr>
      <vt:lpstr>Two approach for alternative splicing identification</vt:lpstr>
      <vt:lpstr>Splicing leads to different transcript isoforms</vt:lpstr>
      <vt:lpstr>Alternative isoforms may be relevant for disease conditions</vt:lpstr>
      <vt:lpstr>The split-read</vt:lpstr>
      <vt:lpstr>Using workflows managers</vt:lpstr>
      <vt:lpstr>Elements of a workflow operation</vt:lpstr>
      <vt:lpstr>Examples of workflows operations</vt:lpstr>
      <vt:lpstr>PowerPoint Presentation</vt:lpstr>
      <vt:lpstr>Examples of domain specific workflows managements tools with different target audience </vt:lpstr>
      <vt:lpstr>Galaxy targets researchers without computer programming experience</vt:lpstr>
      <vt:lpstr>Airflow is used by data scientists </vt:lpstr>
      <vt:lpstr>Overview of workflow managers for bioinformatics</vt:lpstr>
      <vt:lpstr>Why to use SnakeMake</vt:lpstr>
      <vt:lpstr>SnakeMake comprises:</vt:lpstr>
      <vt:lpstr>Rules are the building blocks of a SnakeFile</vt:lpstr>
      <vt:lpstr>Snakemake-workflow</vt:lpstr>
      <vt:lpstr>Workflow for variant calling</vt:lpstr>
      <vt:lpstr>Workflow for RNA-seq</vt:lpstr>
      <vt:lpstr>Workflows for detecting alternative splicing</vt:lpstr>
      <vt:lpstr>Pre-build rules</vt:lpstr>
      <vt:lpstr>Example of end-to-end Snakemake workflow</vt:lpstr>
      <vt:lpstr>Cluster config (simplified example)</vt:lpstr>
      <vt:lpstr>Workflow to discover new transcript isoforms</vt:lpstr>
      <vt:lpstr>PowerPoint Presentation</vt:lpstr>
      <vt:lpstr>StringTie finds paths on the splice graph to detect</vt:lpstr>
      <vt:lpstr>More detailed look into a simple rule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Containers, docker and Singularity</vt:lpstr>
      <vt:lpstr>Docker (Containerized Bioinformatics)</vt:lpstr>
      <vt:lpstr>Summary</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Thiago mithrado</cp:lastModifiedBy>
  <cp:revision>91</cp:revision>
  <dcterms:modified xsi:type="dcterms:W3CDTF">2022-03-22T02:23:47Z</dcterms:modified>
</cp:coreProperties>
</file>